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0" r:id="rId3"/>
    <p:sldId id="257" r:id="rId4"/>
    <p:sldId id="259" r:id="rId5"/>
    <p:sldId id="258" r:id="rId6"/>
    <p:sldId id="261" r:id="rId7"/>
    <p:sldId id="262" r:id="rId8"/>
    <p:sldId id="270" r:id="rId9"/>
    <p:sldId id="271" r:id="rId10"/>
    <p:sldId id="272" r:id="rId11"/>
    <p:sldId id="273" r:id="rId12"/>
    <p:sldId id="263" r:id="rId13"/>
    <p:sldId id="268" r:id="rId14"/>
    <p:sldId id="265"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CCFA"/>
    <a:srgbClr val="F87CF2"/>
    <a:srgbClr val="EFBDF9"/>
    <a:srgbClr val="E92F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ser\Desktop\cancer%20stag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sz="1800" b="0" dirty="0"/>
              <a:t>Cancer Stages vs Survival rate</a:t>
            </a:r>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bar"/>
        <c:grouping val="clustered"/>
        <c:varyColors val="0"/>
        <c:ser>
          <c:idx val="0"/>
          <c:order val="0"/>
          <c:tx>
            <c:strRef>
              <c:f>Sheet1!$D$1</c:f>
              <c:strCache>
                <c:ptCount val="1"/>
                <c:pt idx="0">
                  <c:v>Survival rate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trendline>
            <c:spPr>
              <a:ln w="19050" cap="rnd">
                <a:solidFill>
                  <a:schemeClr val="accent1"/>
                </a:solidFill>
                <a:prstDash val="sysDash"/>
              </a:ln>
              <a:effectLst/>
            </c:spPr>
            <c:trendlineType val="linear"/>
            <c:dispRSqr val="0"/>
            <c:dispEq val="0"/>
          </c:trendline>
          <c:cat>
            <c:strRef>
              <c:f>Sheet1!$A$2:$C$5</c:f>
              <c:strCache>
                <c:ptCount val="4"/>
                <c:pt idx="0">
                  <c:v>Early</c:v>
                </c:pt>
                <c:pt idx="1">
                  <c:v>Localized</c:v>
                </c:pt>
                <c:pt idx="2">
                  <c:v>Advanced </c:v>
                </c:pt>
                <c:pt idx="3">
                  <c:v>Matastasised </c:v>
                </c:pt>
              </c:strCache>
              <c:extLst/>
            </c:strRef>
          </c:cat>
          <c:val>
            <c:numRef>
              <c:f>Sheet1!$D$2:$D$5</c:f>
              <c:numCache>
                <c:formatCode>0%</c:formatCode>
                <c:ptCount val="4"/>
                <c:pt idx="0">
                  <c:v>0.73</c:v>
                </c:pt>
                <c:pt idx="1">
                  <c:v>0.16</c:v>
                </c:pt>
                <c:pt idx="2">
                  <c:v>0.09</c:v>
                </c:pt>
                <c:pt idx="3">
                  <c:v>0.02</c:v>
                </c:pt>
              </c:numCache>
            </c:numRef>
          </c:val>
          <c:extLst>
            <c:ext xmlns:c16="http://schemas.microsoft.com/office/drawing/2014/chart" uri="{C3380CC4-5D6E-409C-BE32-E72D297353CC}">
              <c16:uniqueId val="{00000001-047A-4070-9CFD-E0F37F4C9BD5}"/>
            </c:ext>
          </c:extLst>
        </c:ser>
        <c:dLbls>
          <c:showLegendKey val="0"/>
          <c:showVal val="0"/>
          <c:showCatName val="0"/>
          <c:showSerName val="0"/>
          <c:showPercent val="0"/>
          <c:showBubbleSize val="0"/>
        </c:dLbls>
        <c:gapWidth val="100"/>
        <c:axId val="515819240"/>
        <c:axId val="515819568"/>
      </c:barChart>
      <c:catAx>
        <c:axId val="515819240"/>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a:t>Stages </a:t>
                </a:r>
              </a:p>
            </c:rich>
          </c:tx>
          <c:layout>
            <c:manualLayout>
              <c:xMode val="edge"/>
              <c:yMode val="edge"/>
              <c:x val="0.16425120772946861"/>
              <c:y val="0.31379681376165214"/>
            </c:manualLayout>
          </c:layout>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515819568"/>
        <c:crosses val="autoZero"/>
        <c:auto val="1"/>
        <c:lblAlgn val="ctr"/>
        <c:lblOffset val="100"/>
        <c:noMultiLvlLbl val="0"/>
      </c:catAx>
      <c:valAx>
        <c:axId val="515819568"/>
        <c:scaling>
          <c:orientation val="minMax"/>
        </c:scaling>
        <c:delete val="0"/>
        <c:axPos val="b"/>
        <c:majorGridlines>
          <c:spPr>
            <a:ln w="9525" cap="flat" cmpd="sng" algn="ctr">
              <a:solidFill>
                <a:schemeClr val="tx2">
                  <a:lumMod val="15000"/>
                  <a:lumOff val="85000"/>
                </a:schemeClr>
              </a:solidFill>
              <a:round/>
            </a:ln>
            <a:effectLst/>
          </c:spPr>
        </c:majorGridlines>
        <c:title>
          <c:layout/>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515819240"/>
        <c:crosses val="autoZero"/>
        <c:crossBetween val="between"/>
      </c:valAx>
      <c:dTable>
        <c:showHorzBorder val="1"/>
        <c:showVertBorder val="1"/>
        <c:showOutline val="1"/>
        <c:showKeys val="1"/>
        <c:spPr>
          <a:noFill/>
          <a:ln w="9525">
            <a:solidFill>
              <a:schemeClr val="tx2">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tx2"/>
                </a:solidFill>
                <a:latin typeface="+mn-lt"/>
                <a:ea typeface="+mn-ea"/>
                <a:cs typeface="+mn-cs"/>
              </a:defRPr>
            </a:pPr>
            <a:endParaRPr lang="en-US"/>
          </a:p>
        </c:txPr>
      </c:dTable>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t>Top 10 Cancers by Rates of New Cases</a:t>
            </a:r>
          </a:p>
        </c:rich>
      </c:tx>
      <c:layout>
        <c:manualLayout>
          <c:xMode val="edge"/>
          <c:yMode val="edge"/>
          <c:x val="0.29328628538379731"/>
          <c:y val="0"/>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4911159180697209"/>
          <c:y val="0.13767736726048904"/>
          <c:w val="0.68690760777205007"/>
          <c:h val="0.69745020858440188"/>
        </c:manualLayout>
      </c:layout>
      <c:barChart>
        <c:barDir val="bar"/>
        <c:grouping val="clustered"/>
        <c:varyColors val="0"/>
        <c:ser>
          <c:idx val="0"/>
          <c:order val="0"/>
          <c:tx>
            <c:strRef>
              <c:f>USCS_TopTen!$C$1</c:f>
              <c:strCache>
                <c:ptCount val="1"/>
                <c:pt idx="0">
                  <c:v>Year</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USCS_TopTen!$B$2:$B$11</c:f>
              <c:strCache>
                <c:ptCount val="10"/>
                <c:pt idx="0">
                  <c:v>Female Breast</c:v>
                </c:pt>
                <c:pt idx="1">
                  <c:v>Prostate</c:v>
                </c:pt>
                <c:pt idx="2">
                  <c:v>Lung and Bronchus</c:v>
                </c:pt>
                <c:pt idx="3">
                  <c:v>Colon and Rectum</c:v>
                </c:pt>
                <c:pt idx="4">
                  <c:v>Corpus and Uterus NOS</c:v>
                </c:pt>
                <c:pt idx="5">
                  <c:v>Melanomas of the Skin</c:v>
                </c:pt>
                <c:pt idx="6">
                  <c:v>Urinary Bladder</c:v>
                </c:pt>
                <c:pt idx="7">
                  <c:v>Non-Hodgkin Lymphoma</c:v>
                </c:pt>
                <c:pt idx="8">
                  <c:v>Kidney and Renal Pelvis</c:v>
                </c:pt>
                <c:pt idx="9">
                  <c:v>Thyroid</c:v>
                </c:pt>
              </c:strCache>
            </c:strRef>
          </c:cat>
          <c:val>
            <c:numRef>
              <c:f>USCS_TopTen!$C$2:$C$11</c:f>
              <c:numCache>
                <c:formatCode>General</c:formatCode>
                <c:ptCount val="10"/>
                <c:pt idx="0">
                  <c:v>2015</c:v>
                </c:pt>
                <c:pt idx="1">
                  <c:v>2015</c:v>
                </c:pt>
                <c:pt idx="2">
                  <c:v>2015</c:v>
                </c:pt>
                <c:pt idx="3">
                  <c:v>2015</c:v>
                </c:pt>
                <c:pt idx="4">
                  <c:v>2015</c:v>
                </c:pt>
                <c:pt idx="5">
                  <c:v>2015</c:v>
                </c:pt>
                <c:pt idx="6">
                  <c:v>2015</c:v>
                </c:pt>
                <c:pt idx="7">
                  <c:v>2015</c:v>
                </c:pt>
                <c:pt idx="8">
                  <c:v>2015</c:v>
                </c:pt>
                <c:pt idx="9">
                  <c:v>2015</c:v>
                </c:pt>
              </c:numCache>
            </c:numRef>
          </c:val>
          <c:extLst>
            <c:ext xmlns:c16="http://schemas.microsoft.com/office/drawing/2014/chart" uri="{C3380CC4-5D6E-409C-BE32-E72D297353CC}">
              <c16:uniqueId val="{00000000-4231-4186-B42F-40436457FED6}"/>
            </c:ext>
          </c:extLst>
        </c:ser>
        <c:ser>
          <c:idx val="1"/>
          <c:order val="1"/>
          <c:tx>
            <c:strRef>
              <c:f>USCS_TopTen!$D$1</c:f>
              <c:strCache>
                <c:ptCount val="1"/>
                <c:pt idx="0">
                  <c:v>Sex</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USCS_TopTen!$B$2:$B$11</c:f>
              <c:strCache>
                <c:ptCount val="10"/>
                <c:pt idx="0">
                  <c:v>Female Breast</c:v>
                </c:pt>
                <c:pt idx="1">
                  <c:v>Prostate</c:v>
                </c:pt>
                <c:pt idx="2">
                  <c:v>Lung and Bronchus</c:v>
                </c:pt>
                <c:pt idx="3">
                  <c:v>Colon and Rectum</c:v>
                </c:pt>
                <c:pt idx="4">
                  <c:v>Corpus and Uterus NOS</c:v>
                </c:pt>
                <c:pt idx="5">
                  <c:v>Melanomas of the Skin</c:v>
                </c:pt>
                <c:pt idx="6">
                  <c:v>Urinary Bladder</c:v>
                </c:pt>
                <c:pt idx="7">
                  <c:v>Non-Hodgkin Lymphoma</c:v>
                </c:pt>
                <c:pt idx="8">
                  <c:v>Kidney and Renal Pelvis</c:v>
                </c:pt>
                <c:pt idx="9">
                  <c:v>Thyroid</c:v>
                </c:pt>
              </c:strCache>
            </c:strRef>
          </c:cat>
          <c:val>
            <c:numRef>
              <c:f>USCS_TopTen!$D$2:$D$11</c:f>
              <c:numCache>
                <c:formatCode>General</c:formatCode>
                <c:ptCount val="10"/>
                <c:pt idx="0">
                  <c:v>0</c:v>
                </c:pt>
                <c:pt idx="1">
                  <c:v>0</c:v>
                </c:pt>
                <c:pt idx="2">
                  <c:v>0</c:v>
                </c:pt>
                <c:pt idx="3">
                  <c:v>0</c:v>
                </c:pt>
                <c:pt idx="4">
                  <c:v>0</c:v>
                </c:pt>
                <c:pt idx="5">
                  <c:v>0</c:v>
                </c:pt>
                <c:pt idx="6">
                  <c:v>0</c:v>
                </c:pt>
                <c:pt idx="7">
                  <c:v>0</c:v>
                </c:pt>
                <c:pt idx="8">
                  <c:v>0</c:v>
                </c:pt>
                <c:pt idx="9">
                  <c:v>0</c:v>
                </c:pt>
              </c:numCache>
            </c:numRef>
          </c:val>
          <c:extLst>
            <c:ext xmlns:c16="http://schemas.microsoft.com/office/drawing/2014/chart" uri="{C3380CC4-5D6E-409C-BE32-E72D297353CC}">
              <c16:uniqueId val="{00000001-4231-4186-B42F-40436457FED6}"/>
            </c:ext>
          </c:extLst>
        </c:ser>
        <c:ser>
          <c:idx val="3"/>
          <c:order val="3"/>
          <c:tx>
            <c:strRef>
              <c:f>USCS_TopTen!$F$1</c:f>
              <c:strCache>
                <c:ptCount val="1"/>
                <c:pt idx="0">
                  <c:v>CaseCount</c:v>
                </c:pt>
              </c:strCache>
            </c:strRef>
          </c:tx>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USCS_TopTen!$B$2:$B$11</c:f>
              <c:strCache>
                <c:ptCount val="10"/>
                <c:pt idx="0">
                  <c:v>Female Breast</c:v>
                </c:pt>
                <c:pt idx="1">
                  <c:v>Prostate</c:v>
                </c:pt>
                <c:pt idx="2">
                  <c:v>Lung and Bronchus</c:v>
                </c:pt>
                <c:pt idx="3">
                  <c:v>Colon and Rectum</c:v>
                </c:pt>
                <c:pt idx="4">
                  <c:v>Corpus and Uterus NOS</c:v>
                </c:pt>
                <c:pt idx="5">
                  <c:v>Melanomas of the Skin</c:v>
                </c:pt>
                <c:pt idx="6">
                  <c:v>Urinary Bladder</c:v>
                </c:pt>
                <c:pt idx="7">
                  <c:v>Non-Hodgkin Lymphoma</c:v>
                </c:pt>
                <c:pt idx="8">
                  <c:v>Kidney and Renal Pelvis</c:v>
                </c:pt>
                <c:pt idx="9">
                  <c:v>Thyroid</c:v>
                </c:pt>
              </c:strCache>
            </c:strRef>
          </c:cat>
          <c:val>
            <c:numRef>
              <c:f>USCS_TopTen!$F$2:$F$11</c:f>
              <c:numCache>
                <c:formatCode>General</c:formatCode>
                <c:ptCount val="10"/>
                <c:pt idx="0">
                  <c:v>242476</c:v>
                </c:pt>
                <c:pt idx="1">
                  <c:v>183529</c:v>
                </c:pt>
                <c:pt idx="2">
                  <c:v>218527</c:v>
                </c:pt>
                <c:pt idx="3">
                  <c:v>140788</c:v>
                </c:pt>
                <c:pt idx="4">
                  <c:v>54644</c:v>
                </c:pt>
                <c:pt idx="5">
                  <c:v>80442</c:v>
                </c:pt>
                <c:pt idx="6">
                  <c:v>73067</c:v>
                </c:pt>
                <c:pt idx="7">
                  <c:v>67522</c:v>
                </c:pt>
                <c:pt idx="8">
                  <c:v>61816</c:v>
                </c:pt>
                <c:pt idx="9">
                  <c:v>48761</c:v>
                </c:pt>
              </c:numCache>
            </c:numRef>
          </c:val>
          <c:extLst>
            <c:ext xmlns:c16="http://schemas.microsoft.com/office/drawing/2014/chart" uri="{C3380CC4-5D6E-409C-BE32-E72D297353CC}">
              <c16:uniqueId val="{00000002-4231-4186-B42F-40436457FED6}"/>
            </c:ext>
          </c:extLst>
        </c:ser>
        <c:dLbls>
          <c:showLegendKey val="0"/>
          <c:showVal val="0"/>
          <c:showCatName val="0"/>
          <c:showSerName val="0"/>
          <c:showPercent val="0"/>
          <c:showBubbleSize val="0"/>
        </c:dLbls>
        <c:gapWidth val="115"/>
        <c:overlap val="-20"/>
        <c:axId val="545011512"/>
        <c:axId val="545012168"/>
        <c:extLst>
          <c:ext xmlns:c15="http://schemas.microsoft.com/office/drawing/2012/chart" uri="{02D57815-91ED-43cb-92C2-25804820EDAC}">
            <c15:filteredBarSeries>
              <c15:ser>
                <c:idx val="2"/>
                <c:order val="2"/>
                <c:tx>
                  <c:strRef>
                    <c:extLst>
                      <c:ext uri="{02D57815-91ED-43cb-92C2-25804820EDAC}">
                        <c15:formulaRef>
                          <c15:sqref>USCS_TopTen!$E$1</c15:sqref>
                        </c15:formulaRef>
                      </c:ext>
                    </c:extLst>
                    <c:strCache>
                      <c:ptCount val="1"/>
                      <c:pt idx="0">
                        <c:v>AgeAdjustedRate</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extLst>
                      <c:ext uri="{02D57815-91ED-43cb-92C2-25804820EDAC}">
                        <c15:formulaRef>
                          <c15:sqref>USCS_TopTen!$B$2:$B$11</c15:sqref>
                        </c15:formulaRef>
                      </c:ext>
                    </c:extLst>
                    <c:strCache>
                      <c:ptCount val="10"/>
                      <c:pt idx="0">
                        <c:v>Female Breast</c:v>
                      </c:pt>
                      <c:pt idx="1">
                        <c:v>Prostate</c:v>
                      </c:pt>
                      <c:pt idx="2">
                        <c:v>Lung and Bronchus</c:v>
                      </c:pt>
                      <c:pt idx="3">
                        <c:v>Colon and Rectum</c:v>
                      </c:pt>
                      <c:pt idx="4">
                        <c:v>Corpus and Uterus NOS</c:v>
                      </c:pt>
                      <c:pt idx="5">
                        <c:v>Melanomas of the Skin</c:v>
                      </c:pt>
                      <c:pt idx="6">
                        <c:v>Urinary Bladder</c:v>
                      </c:pt>
                      <c:pt idx="7">
                        <c:v>Non-Hodgkin Lymphoma</c:v>
                      </c:pt>
                      <c:pt idx="8">
                        <c:v>Kidney and Renal Pelvis</c:v>
                      </c:pt>
                      <c:pt idx="9">
                        <c:v>Thyroid</c:v>
                      </c:pt>
                    </c:strCache>
                  </c:strRef>
                </c:cat>
                <c:val>
                  <c:numRef>
                    <c:extLst>
                      <c:ext uri="{02D57815-91ED-43cb-92C2-25804820EDAC}">
                        <c15:formulaRef>
                          <c15:sqref>USCS_TopTen!$E$2:$E$11</c15:sqref>
                        </c15:formulaRef>
                      </c:ext>
                    </c:extLst>
                    <c:numCache>
                      <c:formatCode>General</c:formatCode>
                      <c:ptCount val="10"/>
                      <c:pt idx="0">
                        <c:v>124.8</c:v>
                      </c:pt>
                      <c:pt idx="1">
                        <c:v>99.1</c:v>
                      </c:pt>
                      <c:pt idx="2">
                        <c:v>57.5</c:v>
                      </c:pt>
                      <c:pt idx="3">
                        <c:v>38</c:v>
                      </c:pt>
                      <c:pt idx="4">
                        <c:v>26.8</c:v>
                      </c:pt>
                      <c:pt idx="5">
                        <c:v>22.1</c:v>
                      </c:pt>
                      <c:pt idx="6">
                        <c:v>19.5</c:v>
                      </c:pt>
                      <c:pt idx="7">
                        <c:v>18.399999999999999</c:v>
                      </c:pt>
                      <c:pt idx="8">
                        <c:v>16.600000000000001</c:v>
                      </c:pt>
                      <c:pt idx="9">
                        <c:v>14.5</c:v>
                      </c:pt>
                    </c:numCache>
                  </c:numRef>
                </c:val>
                <c:extLst>
                  <c:ext xmlns:c16="http://schemas.microsoft.com/office/drawing/2014/chart" uri="{C3380CC4-5D6E-409C-BE32-E72D297353CC}">
                    <c16:uniqueId val="{00000003-4231-4186-B42F-40436457FED6}"/>
                  </c:ext>
                </c:extLst>
              </c15:ser>
            </c15:filteredBarSeries>
          </c:ext>
        </c:extLst>
      </c:barChart>
      <c:catAx>
        <c:axId val="545011512"/>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5012168"/>
        <c:crosses val="autoZero"/>
        <c:auto val="1"/>
        <c:lblAlgn val="ctr"/>
        <c:lblOffset val="100"/>
        <c:noMultiLvlLbl val="0"/>
      </c:catAx>
      <c:valAx>
        <c:axId val="5450121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50115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605AE5-5EEF-4B8E-BE52-1DC7567BC185}" type="doc">
      <dgm:prSet loTypeId="urn:microsoft.com/office/officeart/2005/8/layout/chart3" loCatId="cycle" qsTypeId="urn:microsoft.com/office/officeart/2005/8/quickstyle/simple1" qsCatId="simple" csTypeId="urn:microsoft.com/office/officeart/2005/8/colors/colorful1" csCatId="colorful" phldr="1"/>
      <dgm:spPr/>
    </dgm:pt>
    <dgm:pt modelId="{3159BE81-8335-4612-89CF-511A4E1B0F76}">
      <dgm:prSet phldrT="[Text]"/>
      <dgm:spPr/>
      <dgm:t>
        <a:bodyPr/>
        <a:lstStyle/>
        <a:p>
          <a:r>
            <a:rPr lang="en-US" b="1" dirty="0">
              <a:effectLst>
                <a:outerShdw blurRad="38100" dist="38100" dir="2700000" algn="tl">
                  <a:srgbClr val="000000">
                    <a:alpha val="43137"/>
                  </a:srgbClr>
                </a:outerShdw>
              </a:effectLst>
            </a:rPr>
            <a:t>Oncology</a:t>
          </a:r>
        </a:p>
      </dgm:t>
    </dgm:pt>
    <dgm:pt modelId="{DF3081A8-6B38-401B-A042-4DFAB214E376}" type="parTrans" cxnId="{CFCA9224-8D45-4358-AFD6-F09D1EAA9973}">
      <dgm:prSet/>
      <dgm:spPr/>
      <dgm:t>
        <a:bodyPr/>
        <a:lstStyle/>
        <a:p>
          <a:endParaRPr lang="en-US"/>
        </a:p>
      </dgm:t>
    </dgm:pt>
    <dgm:pt modelId="{F13FB131-67BA-4D95-ABDF-B6AC8B08EF26}" type="sibTrans" cxnId="{CFCA9224-8D45-4358-AFD6-F09D1EAA9973}">
      <dgm:prSet/>
      <dgm:spPr/>
      <dgm:t>
        <a:bodyPr/>
        <a:lstStyle/>
        <a:p>
          <a:endParaRPr lang="en-US"/>
        </a:p>
      </dgm:t>
    </dgm:pt>
    <dgm:pt modelId="{A06E51B3-7742-4E44-BB78-D8E5891E6D41}">
      <dgm:prSet/>
      <dgm:spPr/>
      <dgm:t>
        <a:bodyPr/>
        <a:lstStyle/>
        <a:p>
          <a:r>
            <a:rPr lang="en-US" b="1" dirty="0"/>
            <a:t>Cancer:</a:t>
          </a:r>
          <a:r>
            <a:rPr lang="en-US" dirty="0"/>
            <a:t> when abnormal cells divide in an uncontrolled way</a:t>
          </a:r>
        </a:p>
      </dgm:t>
    </dgm:pt>
    <dgm:pt modelId="{9A0D52DA-ABA3-4269-87BE-F3C38DE426B8}" type="parTrans" cxnId="{75D8E171-047D-427C-B245-0DCE3B0E76E2}">
      <dgm:prSet/>
      <dgm:spPr/>
      <dgm:t>
        <a:bodyPr/>
        <a:lstStyle/>
        <a:p>
          <a:endParaRPr lang="en-US"/>
        </a:p>
      </dgm:t>
    </dgm:pt>
    <dgm:pt modelId="{36A05A78-A980-4B3D-BC62-EBC9AFA63597}" type="sibTrans" cxnId="{75D8E171-047D-427C-B245-0DCE3B0E76E2}">
      <dgm:prSet/>
      <dgm:spPr/>
      <dgm:t>
        <a:bodyPr/>
        <a:lstStyle/>
        <a:p>
          <a:endParaRPr lang="en-US"/>
        </a:p>
      </dgm:t>
    </dgm:pt>
    <dgm:pt modelId="{93078B6B-4F78-4288-BFDD-50236F959D56}">
      <dgm:prSet/>
      <dgm:spPr/>
      <dgm:t>
        <a:bodyPr/>
        <a:lstStyle/>
        <a:p>
          <a:r>
            <a:rPr lang="en-US"/>
            <a:t>There are over 100 types of cancer that  affect humans</a:t>
          </a:r>
          <a:endParaRPr lang="en-US" dirty="0"/>
        </a:p>
      </dgm:t>
    </dgm:pt>
    <dgm:pt modelId="{CFFCC260-0EC6-4C27-BC5C-832F4443C79B}" type="parTrans" cxnId="{F5B77538-FC88-45BA-88E7-9D187A8F6D8F}">
      <dgm:prSet/>
      <dgm:spPr/>
      <dgm:t>
        <a:bodyPr/>
        <a:lstStyle/>
        <a:p>
          <a:endParaRPr lang="en-US"/>
        </a:p>
      </dgm:t>
    </dgm:pt>
    <dgm:pt modelId="{4B290E79-CA40-46D2-8BB8-BBEC09544DBC}" type="sibTrans" cxnId="{F5B77538-FC88-45BA-88E7-9D187A8F6D8F}">
      <dgm:prSet/>
      <dgm:spPr/>
      <dgm:t>
        <a:bodyPr/>
        <a:lstStyle/>
        <a:p>
          <a:endParaRPr lang="en-US"/>
        </a:p>
      </dgm:t>
    </dgm:pt>
    <dgm:pt modelId="{B1F3D0EA-F03B-432E-AE72-DFB642F73459}" type="pres">
      <dgm:prSet presAssocID="{51605AE5-5EEF-4B8E-BE52-1DC7567BC185}" presName="compositeShape" presStyleCnt="0">
        <dgm:presLayoutVars>
          <dgm:chMax val="7"/>
          <dgm:dir/>
          <dgm:resizeHandles val="exact"/>
        </dgm:presLayoutVars>
      </dgm:prSet>
      <dgm:spPr/>
    </dgm:pt>
    <dgm:pt modelId="{040C615F-AC3D-4174-BA58-7F027287226B}" type="pres">
      <dgm:prSet presAssocID="{51605AE5-5EEF-4B8E-BE52-1DC7567BC185}" presName="wedge1" presStyleLbl="node1" presStyleIdx="0" presStyleCnt="3"/>
      <dgm:spPr/>
      <dgm:t>
        <a:bodyPr/>
        <a:lstStyle/>
        <a:p>
          <a:endParaRPr lang="en-US"/>
        </a:p>
      </dgm:t>
    </dgm:pt>
    <dgm:pt modelId="{5F281CE7-6731-43AA-B589-C341C9211F10}" type="pres">
      <dgm:prSet presAssocID="{51605AE5-5EEF-4B8E-BE52-1DC7567BC185}" presName="wedge1Tx" presStyleLbl="node1" presStyleIdx="0" presStyleCnt="3">
        <dgm:presLayoutVars>
          <dgm:chMax val="0"/>
          <dgm:chPref val="0"/>
          <dgm:bulletEnabled val="1"/>
        </dgm:presLayoutVars>
      </dgm:prSet>
      <dgm:spPr/>
      <dgm:t>
        <a:bodyPr/>
        <a:lstStyle/>
        <a:p>
          <a:endParaRPr lang="en-US"/>
        </a:p>
      </dgm:t>
    </dgm:pt>
    <dgm:pt modelId="{B1733698-C963-4A24-972C-986163879ACB}" type="pres">
      <dgm:prSet presAssocID="{51605AE5-5EEF-4B8E-BE52-1DC7567BC185}" presName="wedge2" presStyleLbl="node1" presStyleIdx="1" presStyleCnt="3"/>
      <dgm:spPr/>
      <dgm:t>
        <a:bodyPr/>
        <a:lstStyle/>
        <a:p>
          <a:endParaRPr lang="en-US"/>
        </a:p>
      </dgm:t>
    </dgm:pt>
    <dgm:pt modelId="{51704C96-C223-402C-B2CA-79A86297FEF8}" type="pres">
      <dgm:prSet presAssocID="{51605AE5-5EEF-4B8E-BE52-1DC7567BC185}" presName="wedge2Tx" presStyleLbl="node1" presStyleIdx="1" presStyleCnt="3">
        <dgm:presLayoutVars>
          <dgm:chMax val="0"/>
          <dgm:chPref val="0"/>
          <dgm:bulletEnabled val="1"/>
        </dgm:presLayoutVars>
      </dgm:prSet>
      <dgm:spPr/>
      <dgm:t>
        <a:bodyPr/>
        <a:lstStyle/>
        <a:p>
          <a:endParaRPr lang="en-US"/>
        </a:p>
      </dgm:t>
    </dgm:pt>
    <dgm:pt modelId="{589B2AD0-F196-4357-B0A6-FAF14D8A7105}" type="pres">
      <dgm:prSet presAssocID="{51605AE5-5EEF-4B8E-BE52-1DC7567BC185}" presName="wedge3" presStyleLbl="node1" presStyleIdx="2" presStyleCnt="3"/>
      <dgm:spPr/>
      <dgm:t>
        <a:bodyPr/>
        <a:lstStyle/>
        <a:p>
          <a:endParaRPr lang="en-US"/>
        </a:p>
      </dgm:t>
    </dgm:pt>
    <dgm:pt modelId="{8B193E4C-59B6-4797-8368-F5F7C5FA2E0A}" type="pres">
      <dgm:prSet presAssocID="{51605AE5-5EEF-4B8E-BE52-1DC7567BC185}" presName="wedge3Tx" presStyleLbl="node1" presStyleIdx="2" presStyleCnt="3">
        <dgm:presLayoutVars>
          <dgm:chMax val="0"/>
          <dgm:chPref val="0"/>
          <dgm:bulletEnabled val="1"/>
        </dgm:presLayoutVars>
      </dgm:prSet>
      <dgm:spPr/>
      <dgm:t>
        <a:bodyPr/>
        <a:lstStyle/>
        <a:p>
          <a:endParaRPr lang="en-US"/>
        </a:p>
      </dgm:t>
    </dgm:pt>
  </dgm:ptLst>
  <dgm:cxnLst>
    <dgm:cxn modelId="{75D8E171-047D-427C-B245-0DCE3B0E76E2}" srcId="{51605AE5-5EEF-4B8E-BE52-1DC7567BC185}" destId="{A06E51B3-7742-4E44-BB78-D8E5891E6D41}" srcOrd="0" destOrd="0" parTransId="{9A0D52DA-ABA3-4269-87BE-F3C38DE426B8}" sibTransId="{36A05A78-A980-4B3D-BC62-EBC9AFA63597}"/>
    <dgm:cxn modelId="{DB38FF8C-2333-4ED7-8048-058B6A306A55}" type="presOf" srcId="{A06E51B3-7742-4E44-BB78-D8E5891E6D41}" destId="{5F281CE7-6731-43AA-B589-C341C9211F10}" srcOrd="1" destOrd="0" presId="urn:microsoft.com/office/officeart/2005/8/layout/chart3"/>
    <dgm:cxn modelId="{1F33A358-61CA-455D-9378-B1A38DD1061C}" type="presOf" srcId="{51605AE5-5EEF-4B8E-BE52-1DC7567BC185}" destId="{B1F3D0EA-F03B-432E-AE72-DFB642F73459}" srcOrd="0" destOrd="0" presId="urn:microsoft.com/office/officeart/2005/8/layout/chart3"/>
    <dgm:cxn modelId="{F5B77538-FC88-45BA-88E7-9D187A8F6D8F}" srcId="{51605AE5-5EEF-4B8E-BE52-1DC7567BC185}" destId="{93078B6B-4F78-4288-BFDD-50236F959D56}" srcOrd="1" destOrd="0" parTransId="{CFFCC260-0EC6-4C27-BC5C-832F4443C79B}" sibTransId="{4B290E79-CA40-46D2-8BB8-BBEC09544DBC}"/>
    <dgm:cxn modelId="{D1AF7C20-626D-40CE-B451-FA11A9BAC9CC}" type="presOf" srcId="{93078B6B-4F78-4288-BFDD-50236F959D56}" destId="{B1733698-C963-4A24-972C-986163879ACB}" srcOrd="0" destOrd="0" presId="urn:microsoft.com/office/officeart/2005/8/layout/chart3"/>
    <dgm:cxn modelId="{13D810D2-69EC-4CD3-90D7-D157CD6D343A}" type="presOf" srcId="{A06E51B3-7742-4E44-BB78-D8E5891E6D41}" destId="{040C615F-AC3D-4174-BA58-7F027287226B}" srcOrd="0" destOrd="0" presId="urn:microsoft.com/office/officeart/2005/8/layout/chart3"/>
    <dgm:cxn modelId="{C546550A-9A81-4842-84EE-A0B6D048CBFE}" type="presOf" srcId="{3159BE81-8335-4612-89CF-511A4E1B0F76}" destId="{589B2AD0-F196-4357-B0A6-FAF14D8A7105}" srcOrd="0" destOrd="0" presId="urn:microsoft.com/office/officeart/2005/8/layout/chart3"/>
    <dgm:cxn modelId="{623AF584-5B52-4308-90CA-4CECD0FA8CFD}" type="presOf" srcId="{93078B6B-4F78-4288-BFDD-50236F959D56}" destId="{51704C96-C223-402C-B2CA-79A86297FEF8}" srcOrd="1" destOrd="0" presId="urn:microsoft.com/office/officeart/2005/8/layout/chart3"/>
    <dgm:cxn modelId="{A3BA0502-697A-4109-8B23-70DA33F0EFD9}" type="presOf" srcId="{3159BE81-8335-4612-89CF-511A4E1B0F76}" destId="{8B193E4C-59B6-4797-8368-F5F7C5FA2E0A}" srcOrd="1" destOrd="0" presId="urn:microsoft.com/office/officeart/2005/8/layout/chart3"/>
    <dgm:cxn modelId="{CFCA9224-8D45-4358-AFD6-F09D1EAA9973}" srcId="{51605AE5-5EEF-4B8E-BE52-1DC7567BC185}" destId="{3159BE81-8335-4612-89CF-511A4E1B0F76}" srcOrd="2" destOrd="0" parTransId="{DF3081A8-6B38-401B-A042-4DFAB214E376}" sibTransId="{F13FB131-67BA-4D95-ABDF-B6AC8B08EF26}"/>
    <dgm:cxn modelId="{B1D3BACC-B810-416A-93C5-552BF4D9448E}" type="presParOf" srcId="{B1F3D0EA-F03B-432E-AE72-DFB642F73459}" destId="{040C615F-AC3D-4174-BA58-7F027287226B}" srcOrd="0" destOrd="0" presId="urn:microsoft.com/office/officeart/2005/8/layout/chart3"/>
    <dgm:cxn modelId="{CA1DFB70-ABDF-47C2-8014-D6A2D7DE76F4}" type="presParOf" srcId="{B1F3D0EA-F03B-432E-AE72-DFB642F73459}" destId="{5F281CE7-6731-43AA-B589-C341C9211F10}" srcOrd="1" destOrd="0" presId="urn:microsoft.com/office/officeart/2005/8/layout/chart3"/>
    <dgm:cxn modelId="{3F01717E-960C-4175-8D4A-47DA4580FA8B}" type="presParOf" srcId="{B1F3D0EA-F03B-432E-AE72-DFB642F73459}" destId="{B1733698-C963-4A24-972C-986163879ACB}" srcOrd="2" destOrd="0" presId="urn:microsoft.com/office/officeart/2005/8/layout/chart3"/>
    <dgm:cxn modelId="{32A2F09F-76AB-4DAA-9D42-A5C857496647}" type="presParOf" srcId="{B1F3D0EA-F03B-432E-AE72-DFB642F73459}" destId="{51704C96-C223-402C-B2CA-79A86297FEF8}" srcOrd="3" destOrd="0" presId="urn:microsoft.com/office/officeart/2005/8/layout/chart3"/>
    <dgm:cxn modelId="{F0A408D8-5C21-4650-9090-3CCBDCC82FD5}" type="presParOf" srcId="{B1F3D0EA-F03B-432E-AE72-DFB642F73459}" destId="{589B2AD0-F196-4357-B0A6-FAF14D8A7105}" srcOrd="4" destOrd="0" presId="urn:microsoft.com/office/officeart/2005/8/layout/chart3"/>
    <dgm:cxn modelId="{5EF17807-2F00-4086-8C26-89AC5800C043}" type="presParOf" srcId="{B1F3D0EA-F03B-432E-AE72-DFB642F73459}" destId="{8B193E4C-59B6-4797-8368-F5F7C5FA2E0A}" srcOrd="5" destOrd="0" presId="urn:microsoft.com/office/officeart/2005/8/layout/chart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B16A93-CD5F-45AE-858F-C67ADFC0FD42}" type="doc">
      <dgm:prSet loTypeId="urn:microsoft.com/office/officeart/2009/3/layout/RandomtoResultProcess" loCatId="process" qsTypeId="urn:microsoft.com/office/officeart/2005/8/quickstyle/simple1" qsCatId="simple" csTypeId="urn:microsoft.com/office/officeart/2005/8/colors/accent1_2" csCatId="accent1" phldr="1"/>
      <dgm:spPr/>
    </dgm:pt>
    <dgm:pt modelId="{017DCA88-59BA-42C6-884B-C5B397E0DC4C}">
      <dgm:prSet phldrT="[Text]" custT="1"/>
      <dgm:spPr/>
      <dgm:t>
        <a:bodyPr/>
        <a:lstStyle/>
        <a:p>
          <a:r>
            <a:rPr lang="en-US" sz="1400" dirty="0" smtClean="0"/>
            <a:t>Input: Training &amp; Testing Data</a:t>
          </a:r>
          <a:endParaRPr lang="en-US" sz="1400" dirty="0"/>
        </a:p>
      </dgm:t>
    </dgm:pt>
    <dgm:pt modelId="{5BCC23B7-4712-4F61-841E-93749F1802E7}" type="parTrans" cxnId="{DC6805EE-053C-42EC-B7EC-6633D3F9BAE2}">
      <dgm:prSet/>
      <dgm:spPr/>
      <dgm:t>
        <a:bodyPr/>
        <a:lstStyle/>
        <a:p>
          <a:endParaRPr lang="en-US"/>
        </a:p>
      </dgm:t>
    </dgm:pt>
    <dgm:pt modelId="{F6189CD9-2C62-48B4-895A-F2107C870EFD}" type="sibTrans" cxnId="{DC6805EE-053C-42EC-B7EC-6633D3F9BAE2}">
      <dgm:prSet/>
      <dgm:spPr/>
      <dgm:t>
        <a:bodyPr/>
        <a:lstStyle/>
        <a:p>
          <a:endParaRPr lang="en-US"/>
        </a:p>
      </dgm:t>
    </dgm:pt>
    <dgm:pt modelId="{F77C14F5-898A-4166-924B-115B627C5049}">
      <dgm:prSet phldrT="[Text]"/>
      <dgm:spPr/>
      <dgm:t>
        <a:bodyPr/>
        <a:lstStyle/>
        <a:p>
          <a:r>
            <a:rPr lang="en-US" dirty="0" smtClean="0"/>
            <a:t>Compute regression coefficients of training data</a:t>
          </a:r>
        </a:p>
        <a:p>
          <a:r>
            <a:rPr lang="en-US" b="0" i="0" dirty="0" smtClean="0"/>
            <a:t>y=1/(1+e^(-x))</a:t>
          </a:r>
          <a:endParaRPr lang="en-US" dirty="0"/>
        </a:p>
      </dgm:t>
    </dgm:pt>
    <dgm:pt modelId="{CD3EC31C-A484-4C82-9973-23A7719706AE}" type="parTrans" cxnId="{F6F60F67-8762-4085-987C-E6B5C2BF3890}">
      <dgm:prSet/>
      <dgm:spPr/>
      <dgm:t>
        <a:bodyPr/>
        <a:lstStyle/>
        <a:p>
          <a:endParaRPr lang="en-US"/>
        </a:p>
      </dgm:t>
    </dgm:pt>
    <dgm:pt modelId="{02EF2B5F-A70B-4A4C-AA27-D66703B676F8}" type="sibTrans" cxnId="{F6F60F67-8762-4085-987C-E6B5C2BF3890}">
      <dgm:prSet/>
      <dgm:spPr/>
      <dgm:t>
        <a:bodyPr/>
        <a:lstStyle/>
        <a:p>
          <a:endParaRPr lang="en-US"/>
        </a:p>
      </dgm:t>
    </dgm:pt>
    <dgm:pt modelId="{F7343F8F-94DC-4F3D-8B96-797FA66756E7}">
      <dgm:prSet phldrT="[Text]"/>
      <dgm:spPr/>
      <dgm:t>
        <a:bodyPr/>
        <a:lstStyle/>
        <a:p>
          <a:r>
            <a:rPr lang="en-US" dirty="0" smtClean="0"/>
            <a:t>Find the relationship between the training &amp; testing data</a:t>
          </a:r>
          <a:endParaRPr lang="en-US" dirty="0"/>
        </a:p>
      </dgm:t>
    </dgm:pt>
    <dgm:pt modelId="{DFC05147-24AE-4896-BA66-A79F83D437E5}" type="parTrans" cxnId="{8B863264-A609-4839-948B-BEED8A08B90C}">
      <dgm:prSet/>
      <dgm:spPr/>
      <dgm:t>
        <a:bodyPr/>
        <a:lstStyle/>
        <a:p>
          <a:endParaRPr lang="en-US"/>
        </a:p>
      </dgm:t>
    </dgm:pt>
    <dgm:pt modelId="{3EE0E26B-8511-4A6C-B2AC-504ED264EE95}" type="sibTrans" cxnId="{8B863264-A609-4839-948B-BEED8A08B90C}">
      <dgm:prSet/>
      <dgm:spPr/>
      <dgm:t>
        <a:bodyPr/>
        <a:lstStyle/>
        <a:p>
          <a:endParaRPr lang="en-US"/>
        </a:p>
      </dgm:t>
    </dgm:pt>
    <dgm:pt modelId="{EF06CBED-CD6B-4E7E-B617-A8E3C207D1B3}">
      <dgm:prSet phldrT="[Text]"/>
      <dgm:spPr/>
      <dgm:t>
        <a:bodyPr/>
        <a:lstStyle/>
        <a:p>
          <a:r>
            <a:rPr lang="en-US" dirty="0" smtClean="0"/>
            <a:t>Output the Results and Test</a:t>
          </a:r>
          <a:endParaRPr lang="en-US" dirty="0"/>
        </a:p>
      </dgm:t>
    </dgm:pt>
    <dgm:pt modelId="{16FAEA46-B650-4E64-9CE7-B2C3B79F2658}" type="parTrans" cxnId="{2DD732D1-A332-408A-B0B9-6FFDF80B5DE8}">
      <dgm:prSet/>
      <dgm:spPr/>
      <dgm:t>
        <a:bodyPr/>
        <a:lstStyle/>
        <a:p>
          <a:endParaRPr lang="en-US"/>
        </a:p>
      </dgm:t>
    </dgm:pt>
    <dgm:pt modelId="{5420AB55-4C33-4940-B67C-7D8A7BA339DA}" type="sibTrans" cxnId="{2DD732D1-A332-408A-B0B9-6FFDF80B5DE8}">
      <dgm:prSet/>
      <dgm:spPr/>
      <dgm:t>
        <a:bodyPr/>
        <a:lstStyle/>
        <a:p>
          <a:endParaRPr lang="en-US"/>
        </a:p>
      </dgm:t>
    </dgm:pt>
    <dgm:pt modelId="{323EDD9C-5AF3-43EB-B28B-6BBD84A8DB38}">
      <dgm:prSet phldrT="[Text]"/>
      <dgm:spPr/>
      <dgm:t>
        <a:bodyPr/>
        <a:lstStyle/>
        <a:p>
          <a:r>
            <a:rPr lang="en-US" dirty="0" smtClean="0"/>
            <a:t>Develop AI &amp; Use the model in production</a:t>
          </a:r>
          <a:endParaRPr lang="en-US" dirty="0"/>
        </a:p>
      </dgm:t>
    </dgm:pt>
    <dgm:pt modelId="{0BA42466-1F37-4514-A26F-B629680DC3DA}" type="parTrans" cxnId="{E8ED8479-CD78-4F9C-A1C3-23FA7039EF53}">
      <dgm:prSet/>
      <dgm:spPr/>
      <dgm:t>
        <a:bodyPr/>
        <a:lstStyle/>
        <a:p>
          <a:endParaRPr lang="en-US"/>
        </a:p>
      </dgm:t>
    </dgm:pt>
    <dgm:pt modelId="{38360281-C448-4D09-BC22-66A9D1D1234F}" type="sibTrans" cxnId="{E8ED8479-CD78-4F9C-A1C3-23FA7039EF53}">
      <dgm:prSet/>
      <dgm:spPr/>
      <dgm:t>
        <a:bodyPr/>
        <a:lstStyle/>
        <a:p>
          <a:endParaRPr lang="en-US"/>
        </a:p>
      </dgm:t>
    </dgm:pt>
    <dgm:pt modelId="{14876BF7-EF3A-4B91-8A53-C648365EDFC3}" type="pres">
      <dgm:prSet presAssocID="{D5B16A93-CD5F-45AE-858F-C67ADFC0FD42}" presName="Name0" presStyleCnt="0">
        <dgm:presLayoutVars>
          <dgm:dir/>
          <dgm:animOne val="branch"/>
          <dgm:animLvl val="lvl"/>
        </dgm:presLayoutVars>
      </dgm:prSet>
      <dgm:spPr/>
    </dgm:pt>
    <dgm:pt modelId="{3BDDD329-D26D-45DF-998E-6C1FB9CF4CFB}" type="pres">
      <dgm:prSet presAssocID="{017DCA88-59BA-42C6-884B-C5B397E0DC4C}" presName="chaos" presStyleCnt="0"/>
      <dgm:spPr/>
    </dgm:pt>
    <dgm:pt modelId="{2827B075-CE31-4EE3-8637-182903EF475D}" type="pres">
      <dgm:prSet presAssocID="{017DCA88-59BA-42C6-884B-C5B397E0DC4C}" presName="parTx1" presStyleLbl="revTx" presStyleIdx="0" presStyleCnt="4" custScaleX="114104" custScaleY="155803"/>
      <dgm:spPr/>
      <dgm:t>
        <a:bodyPr/>
        <a:lstStyle/>
        <a:p>
          <a:endParaRPr lang="en-US"/>
        </a:p>
      </dgm:t>
    </dgm:pt>
    <dgm:pt modelId="{E3AC598D-CCA1-4115-AFF2-2B6275B6FE67}" type="pres">
      <dgm:prSet presAssocID="{017DCA88-59BA-42C6-884B-C5B397E0DC4C}" presName="c1" presStyleLbl="node1" presStyleIdx="0" presStyleCnt="19"/>
      <dgm:spPr/>
    </dgm:pt>
    <dgm:pt modelId="{C3DABFF6-EAE6-4E3F-BBE2-91EE3C5DCF68}" type="pres">
      <dgm:prSet presAssocID="{017DCA88-59BA-42C6-884B-C5B397E0DC4C}" presName="c2" presStyleLbl="node1" presStyleIdx="1" presStyleCnt="19"/>
      <dgm:spPr/>
    </dgm:pt>
    <dgm:pt modelId="{E8B8FBE3-9FB8-4E90-9679-4ABBD9F5C606}" type="pres">
      <dgm:prSet presAssocID="{017DCA88-59BA-42C6-884B-C5B397E0DC4C}" presName="c3" presStyleLbl="node1" presStyleIdx="2" presStyleCnt="19"/>
      <dgm:spPr/>
    </dgm:pt>
    <dgm:pt modelId="{AB9DA9FA-8B81-4E95-92C9-581687EAA08E}" type="pres">
      <dgm:prSet presAssocID="{017DCA88-59BA-42C6-884B-C5B397E0DC4C}" presName="c4" presStyleLbl="node1" presStyleIdx="3" presStyleCnt="19"/>
      <dgm:spPr/>
    </dgm:pt>
    <dgm:pt modelId="{88014CDD-6CF5-4D25-8CB3-91F60B515F4F}" type="pres">
      <dgm:prSet presAssocID="{017DCA88-59BA-42C6-884B-C5B397E0DC4C}" presName="c5" presStyleLbl="node1" presStyleIdx="4" presStyleCnt="19"/>
      <dgm:spPr/>
    </dgm:pt>
    <dgm:pt modelId="{B953CAA0-1914-4DF8-9136-99801DBD57DC}" type="pres">
      <dgm:prSet presAssocID="{017DCA88-59BA-42C6-884B-C5B397E0DC4C}" presName="c6" presStyleLbl="node1" presStyleIdx="5" presStyleCnt="19"/>
      <dgm:spPr/>
    </dgm:pt>
    <dgm:pt modelId="{D9E5E163-97B8-4C99-8069-213902AFE0DC}" type="pres">
      <dgm:prSet presAssocID="{017DCA88-59BA-42C6-884B-C5B397E0DC4C}" presName="c7" presStyleLbl="node1" presStyleIdx="6" presStyleCnt="19"/>
      <dgm:spPr/>
    </dgm:pt>
    <dgm:pt modelId="{6A56B241-0D9C-4F26-9137-107FBB36DCB1}" type="pres">
      <dgm:prSet presAssocID="{017DCA88-59BA-42C6-884B-C5B397E0DC4C}" presName="c8" presStyleLbl="node1" presStyleIdx="7" presStyleCnt="19"/>
      <dgm:spPr/>
    </dgm:pt>
    <dgm:pt modelId="{F486A7B0-41A8-45C2-8B1E-58D8835E9A07}" type="pres">
      <dgm:prSet presAssocID="{017DCA88-59BA-42C6-884B-C5B397E0DC4C}" presName="c9" presStyleLbl="node1" presStyleIdx="8" presStyleCnt="19"/>
      <dgm:spPr/>
    </dgm:pt>
    <dgm:pt modelId="{D2303F45-8C37-4829-BD9E-DEF2C16FA48A}" type="pres">
      <dgm:prSet presAssocID="{017DCA88-59BA-42C6-884B-C5B397E0DC4C}" presName="c10" presStyleLbl="node1" presStyleIdx="9" presStyleCnt="19"/>
      <dgm:spPr/>
    </dgm:pt>
    <dgm:pt modelId="{217FE139-B060-436C-AFED-BA3A926B7C33}" type="pres">
      <dgm:prSet presAssocID="{017DCA88-59BA-42C6-884B-C5B397E0DC4C}" presName="c11" presStyleLbl="node1" presStyleIdx="10" presStyleCnt="19"/>
      <dgm:spPr/>
    </dgm:pt>
    <dgm:pt modelId="{90DAF852-E9E0-4F36-8054-B9B9186141E8}" type="pres">
      <dgm:prSet presAssocID="{017DCA88-59BA-42C6-884B-C5B397E0DC4C}" presName="c12" presStyleLbl="node1" presStyleIdx="11" presStyleCnt="19" custLinFactNeighborX="5488" custLinFactNeighborY="-16465"/>
      <dgm:spPr/>
    </dgm:pt>
    <dgm:pt modelId="{CB6C2B95-6623-4784-A184-FF93C201B67A}" type="pres">
      <dgm:prSet presAssocID="{017DCA88-59BA-42C6-884B-C5B397E0DC4C}" presName="c13" presStyleLbl="node1" presStyleIdx="12" presStyleCnt="19"/>
      <dgm:spPr/>
    </dgm:pt>
    <dgm:pt modelId="{E3147023-3FFC-4B81-8DDC-9F31A35435EC}" type="pres">
      <dgm:prSet presAssocID="{017DCA88-59BA-42C6-884B-C5B397E0DC4C}" presName="c14" presStyleLbl="node1" presStyleIdx="13" presStyleCnt="19"/>
      <dgm:spPr/>
    </dgm:pt>
    <dgm:pt modelId="{B91AD3B2-05CB-4645-A472-44AD45713396}" type="pres">
      <dgm:prSet presAssocID="{017DCA88-59BA-42C6-884B-C5B397E0DC4C}" presName="c15" presStyleLbl="node1" presStyleIdx="14" presStyleCnt="19"/>
      <dgm:spPr/>
    </dgm:pt>
    <dgm:pt modelId="{C5C01636-2A6F-4C61-8465-A1B3B82BC6CD}" type="pres">
      <dgm:prSet presAssocID="{017DCA88-59BA-42C6-884B-C5B397E0DC4C}" presName="c16" presStyleLbl="node1" presStyleIdx="15" presStyleCnt="19"/>
      <dgm:spPr/>
    </dgm:pt>
    <dgm:pt modelId="{C444B5C6-59AE-4E89-82FF-36A5313DFA56}" type="pres">
      <dgm:prSet presAssocID="{017DCA88-59BA-42C6-884B-C5B397E0DC4C}" presName="c17" presStyleLbl="node1" presStyleIdx="16" presStyleCnt="19"/>
      <dgm:spPr/>
    </dgm:pt>
    <dgm:pt modelId="{2C01C35F-56B2-4C4E-9A53-7A70DC7B30C4}" type="pres">
      <dgm:prSet presAssocID="{017DCA88-59BA-42C6-884B-C5B397E0DC4C}" presName="c18" presStyleLbl="node1" presStyleIdx="17" presStyleCnt="19"/>
      <dgm:spPr/>
    </dgm:pt>
    <dgm:pt modelId="{5D693238-7061-4143-8E6D-D8E3FD807790}" type="pres">
      <dgm:prSet presAssocID="{F6189CD9-2C62-48B4-895A-F2107C870EFD}" presName="chevronComposite1" presStyleCnt="0"/>
      <dgm:spPr/>
    </dgm:pt>
    <dgm:pt modelId="{2B9D4E91-8697-49CA-9ACA-EA2E189143D6}" type="pres">
      <dgm:prSet presAssocID="{F6189CD9-2C62-48B4-895A-F2107C870EFD}" presName="chevron1" presStyleLbl="sibTrans2D1" presStyleIdx="0" presStyleCnt="4"/>
      <dgm:spPr/>
    </dgm:pt>
    <dgm:pt modelId="{EF7B54A7-5C7F-41D0-B4D8-78CE16988FCC}" type="pres">
      <dgm:prSet presAssocID="{F6189CD9-2C62-48B4-895A-F2107C870EFD}" presName="spChevron1" presStyleCnt="0"/>
      <dgm:spPr/>
    </dgm:pt>
    <dgm:pt modelId="{8A269B65-0A91-4577-A99D-BDAD3EFB4967}" type="pres">
      <dgm:prSet presAssocID="{F77C14F5-898A-4166-924B-115B627C5049}" presName="middle" presStyleCnt="0"/>
      <dgm:spPr/>
    </dgm:pt>
    <dgm:pt modelId="{164DFD24-B1A6-40A2-8C34-B832313B0667}" type="pres">
      <dgm:prSet presAssocID="{F77C14F5-898A-4166-924B-115B627C5049}" presName="parTxMid" presStyleLbl="revTx" presStyleIdx="1" presStyleCnt="4"/>
      <dgm:spPr/>
      <dgm:t>
        <a:bodyPr/>
        <a:lstStyle/>
        <a:p>
          <a:endParaRPr lang="en-US"/>
        </a:p>
      </dgm:t>
    </dgm:pt>
    <dgm:pt modelId="{4EE63DD8-957B-44A2-B357-89F4A7C74BFA}" type="pres">
      <dgm:prSet presAssocID="{F77C14F5-898A-4166-924B-115B627C5049}" presName="spMid" presStyleCnt="0"/>
      <dgm:spPr/>
    </dgm:pt>
    <dgm:pt modelId="{12C07430-7177-4C3E-A33B-BF16EBAAB97E}" type="pres">
      <dgm:prSet presAssocID="{02EF2B5F-A70B-4A4C-AA27-D66703B676F8}" presName="chevronComposite1" presStyleCnt="0"/>
      <dgm:spPr/>
    </dgm:pt>
    <dgm:pt modelId="{E44AE96D-271C-4F5B-85B6-E988CE05306B}" type="pres">
      <dgm:prSet presAssocID="{02EF2B5F-A70B-4A4C-AA27-D66703B676F8}" presName="chevron1" presStyleLbl="sibTrans2D1" presStyleIdx="1" presStyleCnt="4"/>
      <dgm:spPr/>
    </dgm:pt>
    <dgm:pt modelId="{5EF23580-4BB5-4250-91D2-6DBAD9054A7D}" type="pres">
      <dgm:prSet presAssocID="{02EF2B5F-A70B-4A4C-AA27-D66703B676F8}" presName="spChevron1" presStyleCnt="0"/>
      <dgm:spPr/>
    </dgm:pt>
    <dgm:pt modelId="{D664250E-F0CE-4726-87AC-4C9CA08A8CB0}" type="pres">
      <dgm:prSet presAssocID="{F7343F8F-94DC-4F3D-8B96-797FA66756E7}" presName="middle" presStyleCnt="0"/>
      <dgm:spPr/>
    </dgm:pt>
    <dgm:pt modelId="{2FBCD4A2-3FB0-419F-BB36-CBF805AC0FE2}" type="pres">
      <dgm:prSet presAssocID="{F7343F8F-94DC-4F3D-8B96-797FA66756E7}" presName="parTxMid" presStyleLbl="revTx" presStyleIdx="2" presStyleCnt="4"/>
      <dgm:spPr/>
      <dgm:t>
        <a:bodyPr/>
        <a:lstStyle/>
        <a:p>
          <a:endParaRPr lang="en-US"/>
        </a:p>
      </dgm:t>
    </dgm:pt>
    <dgm:pt modelId="{7586211D-1EF6-44E3-9502-B5823929D3A5}" type="pres">
      <dgm:prSet presAssocID="{F7343F8F-94DC-4F3D-8B96-797FA66756E7}" presName="spMid" presStyleCnt="0"/>
      <dgm:spPr/>
    </dgm:pt>
    <dgm:pt modelId="{08DE2BCC-C6D2-47EE-9739-664895AFFC37}" type="pres">
      <dgm:prSet presAssocID="{3EE0E26B-8511-4A6C-B2AC-504ED264EE95}" presName="chevronComposite1" presStyleCnt="0"/>
      <dgm:spPr/>
    </dgm:pt>
    <dgm:pt modelId="{69A52D58-81B9-4FED-8A86-CDD8A67449D6}" type="pres">
      <dgm:prSet presAssocID="{3EE0E26B-8511-4A6C-B2AC-504ED264EE95}" presName="chevron1" presStyleLbl="sibTrans2D1" presStyleIdx="2" presStyleCnt="4"/>
      <dgm:spPr/>
    </dgm:pt>
    <dgm:pt modelId="{D45A6B8C-2F9A-4428-A0C2-401B6677D78C}" type="pres">
      <dgm:prSet presAssocID="{3EE0E26B-8511-4A6C-B2AC-504ED264EE95}" presName="spChevron1" presStyleCnt="0"/>
      <dgm:spPr/>
    </dgm:pt>
    <dgm:pt modelId="{B18B21BF-033D-4C2F-B307-504AB16D800B}" type="pres">
      <dgm:prSet presAssocID="{EF06CBED-CD6B-4E7E-B617-A8E3C207D1B3}" presName="middle" presStyleCnt="0"/>
      <dgm:spPr/>
    </dgm:pt>
    <dgm:pt modelId="{F0DB244E-C9BD-4CBD-920D-94C9351E0340}" type="pres">
      <dgm:prSet presAssocID="{EF06CBED-CD6B-4E7E-B617-A8E3C207D1B3}" presName="parTxMid" presStyleLbl="revTx" presStyleIdx="3" presStyleCnt="4"/>
      <dgm:spPr/>
      <dgm:t>
        <a:bodyPr/>
        <a:lstStyle/>
        <a:p>
          <a:endParaRPr lang="en-US"/>
        </a:p>
      </dgm:t>
    </dgm:pt>
    <dgm:pt modelId="{A3B7B9D8-85FD-4EDD-83AE-90552514370A}" type="pres">
      <dgm:prSet presAssocID="{EF06CBED-CD6B-4E7E-B617-A8E3C207D1B3}" presName="spMid" presStyleCnt="0"/>
      <dgm:spPr/>
    </dgm:pt>
    <dgm:pt modelId="{8B7AD4B4-3B3A-4020-9D3A-112E3A08E42D}" type="pres">
      <dgm:prSet presAssocID="{5420AB55-4C33-4940-B67C-7D8A7BA339DA}" presName="chevronComposite1" presStyleCnt="0"/>
      <dgm:spPr/>
    </dgm:pt>
    <dgm:pt modelId="{364F9784-0800-442F-B88D-808CB24C65FD}" type="pres">
      <dgm:prSet presAssocID="{5420AB55-4C33-4940-B67C-7D8A7BA339DA}" presName="chevron1" presStyleLbl="sibTrans2D1" presStyleIdx="3" presStyleCnt="4"/>
      <dgm:spPr/>
    </dgm:pt>
    <dgm:pt modelId="{C2703045-6F12-46FA-AD9B-D2F64B2152AD}" type="pres">
      <dgm:prSet presAssocID="{5420AB55-4C33-4940-B67C-7D8A7BA339DA}" presName="spChevron1" presStyleCnt="0"/>
      <dgm:spPr/>
    </dgm:pt>
    <dgm:pt modelId="{C2845C5A-2397-43F8-BC23-A03A33403D23}" type="pres">
      <dgm:prSet presAssocID="{323EDD9C-5AF3-43EB-B28B-6BBD84A8DB38}" presName="last" presStyleCnt="0"/>
      <dgm:spPr/>
    </dgm:pt>
    <dgm:pt modelId="{DE0D4BE6-0833-4907-95F9-EF6E8114B1C8}" type="pres">
      <dgm:prSet presAssocID="{323EDD9C-5AF3-43EB-B28B-6BBD84A8DB38}" presName="circleTx" presStyleLbl="node1" presStyleIdx="18" presStyleCnt="19" custScaleX="117965" custScaleY="108884"/>
      <dgm:spPr/>
      <dgm:t>
        <a:bodyPr/>
        <a:lstStyle/>
        <a:p>
          <a:endParaRPr lang="en-US"/>
        </a:p>
      </dgm:t>
    </dgm:pt>
    <dgm:pt modelId="{BAB1E589-9477-4F80-8890-8E8EF52C6201}" type="pres">
      <dgm:prSet presAssocID="{323EDD9C-5AF3-43EB-B28B-6BBD84A8DB38}" presName="spN" presStyleCnt="0"/>
      <dgm:spPr/>
    </dgm:pt>
  </dgm:ptLst>
  <dgm:cxnLst>
    <dgm:cxn modelId="{F759215C-13A3-4D95-BAE1-9DAF5B157BF3}" type="presOf" srcId="{017DCA88-59BA-42C6-884B-C5B397E0DC4C}" destId="{2827B075-CE31-4EE3-8637-182903EF475D}" srcOrd="0" destOrd="0" presId="urn:microsoft.com/office/officeart/2009/3/layout/RandomtoResultProcess"/>
    <dgm:cxn modelId="{2DD732D1-A332-408A-B0B9-6FFDF80B5DE8}" srcId="{D5B16A93-CD5F-45AE-858F-C67ADFC0FD42}" destId="{EF06CBED-CD6B-4E7E-B617-A8E3C207D1B3}" srcOrd="3" destOrd="0" parTransId="{16FAEA46-B650-4E64-9CE7-B2C3B79F2658}" sibTransId="{5420AB55-4C33-4940-B67C-7D8A7BA339DA}"/>
    <dgm:cxn modelId="{E8ED8479-CD78-4F9C-A1C3-23FA7039EF53}" srcId="{D5B16A93-CD5F-45AE-858F-C67ADFC0FD42}" destId="{323EDD9C-5AF3-43EB-B28B-6BBD84A8DB38}" srcOrd="4" destOrd="0" parTransId="{0BA42466-1F37-4514-A26F-B629680DC3DA}" sibTransId="{38360281-C448-4D09-BC22-66A9D1D1234F}"/>
    <dgm:cxn modelId="{CDC3EB04-006D-4492-BD4D-4AD1195A64D0}" type="presOf" srcId="{D5B16A93-CD5F-45AE-858F-C67ADFC0FD42}" destId="{14876BF7-EF3A-4B91-8A53-C648365EDFC3}" srcOrd="0" destOrd="0" presId="urn:microsoft.com/office/officeart/2009/3/layout/RandomtoResultProcess"/>
    <dgm:cxn modelId="{055F8EEC-2566-49DE-BCB3-A94E43D3C291}" type="presOf" srcId="{EF06CBED-CD6B-4E7E-B617-A8E3C207D1B3}" destId="{F0DB244E-C9BD-4CBD-920D-94C9351E0340}" srcOrd="0" destOrd="0" presId="urn:microsoft.com/office/officeart/2009/3/layout/RandomtoResultProcess"/>
    <dgm:cxn modelId="{F6F60F67-8762-4085-987C-E6B5C2BF3890}" srcId="{D5B16A93-CD5F-45AE-858F-C67ADFC0FD42}" destId="{F77C14F5-898A-4166-924B-115B627C5049}" srcOrd="1" destOrd="0" parTransId="{CD3EC31C-A484-4C82-9973-23A7719706AE}" sibTransId="{02EF2B5F-A70B-4A4C-AA27-D66703B676F8}"/>
    <dgm:cxn modelId="{DC6805EE-053C-42EC-B7EC-6633D3F9BAE2}" srcId="{D5B16A93-CD5F-45AE-858F-C67ADFC0FD42}" destId="{017DCA88-59BA-42C6-884B-C5B397E0DC4C}" srcOrd="0" destOrd="0" parTransId="{5BCC23B7-4712-4F61-841E-93749F1802E7}" sibTransId="{F6189CD9-2C62-48B4-895A-F2107C870EFD}"/>
    <dgm:cxn modelId="{B449C4DB-3D88-4297-B40E-8AEDC9E768E5}" type="presOf" srcId="{323EDD9C-5AF3-43EB-B28B-6BBD84A8DB38}" destId="{DE0D4BE6-0833-4907-95F9-EF6E8114B1C8}" srcOrd="0" destOrd="0" presId="urn:microsoft.com/office/officeart/2009/3/layout/RandomtoResultProcess"/>
    <dgm:cxn modelId="{1FE577BC-554F-4D84-A03D-832F01EF9837}" type="presOf" srcId="{F7343F8F-94DC-4F3D-8B96-797FA66756E7}" destId="{2FBCD4A2-3FB0-419F-BB36-CBF805AC0FE2}" srcOrd="0" destOrd="0" presId="urn:microsoft.com/office/officeart/2009/3/layout/RandomtoResultProcess"/>
    <dgm:cxn modelId="{DEEF2EA7-172A-4A93-B889-17A8D650B980}" type="presOf" srcId="{F77C14F5-898A-4166-924B-115B627C5049}" destId="{164DFD24-B1A6-40A2-8C34-B832313B0667}" srcOrd="0" destOrd="0" presId="urn:microsoft.com/office/officeart/2009/3/layout/RandomtoResultProcess"/>
    <dgm:cxn modelId="{8B863264-A609-4839-948B-BEED8A08B90C}" srcId="{D5B16A93-CD5F-45AE-858F-C67ADFC0FD42}" destId="{F7343F8F-94DC-4F3D-8B96-797FA66756E7}" srcOrd="2" destOrd="0" parTransId="{DFC05147-24AE-4896-BA66-A79F83D437E5}" sibTransId="{3EE0E26B-8511-4A6C-B2AC-504ED264EE95}"/>
    <dgm:cxn modelId="{52C85E8B-D534-4E9E-A04A-20FBE396F260}" type="presParOf" srcId="{14876BF7-EF3A-4B91-8A53-C648365EDFC3}" destId="{3BDDD329-D26D-45DF-998E-6C1FB9CF4CFB}" srcOrd="0" destOrd="0" presId="urn:microsoft.com/office/officeart/2009/3/layout/RandomtoResultProcess"/>
    <dgm:cxn modelId="{D7E36B01-9C69-4F2A-8588-FFB380318974}" type="presParOf" srcId="{3BDDD329-D26D-45DF-998E-6C1FB9CF4CFB}" destId="{2827B075-CE31-4EE3-8637-182903EF475D}" srcOrd="0" destOrd="0" presId="urn:microsoft.com/office/officeart/2009/3/layout/RandomtoResultProcess"/>
    <dgm:cxn modelId="{C5C49E07-6306-4CB2-A41E-57AC1A0EAC67}" type="presParOf" srcId="{3BDDD329-D26D-45DF-998E-6C1FB9CF4CFB}" destId="{E3AC598D-CCA1-4115-AFF2-2B6275B6FE67}" srcOrd="1" destOrd="0" presId="urn:microsoft.com/office/officeart/2009/3/layout/RandomtoResultProcess"/>
    <dgm:cxn modelId="{2341F2F3-C856-49B5-BDBD-57E2472DE712}" type="presParOf" srcId="{3BDDD329-D26D-45DF-998E-6C1FB9CF4CFB}" destId="{C3DABFF6-EAE6-4E3F-BBE2-91EE3C5DCF68}" srcOrd="2" destOrd="0" presId="urn:microsoft.com/office/officeart/2009/3/layout/RandomtoResultProcess"/>
    <dgm:cxn modelId="{FC0E75A3-8800-40F9-9437-9406E1CF413C}" type="presParOf" srcId="{3BDDD329-D26D-45DF-998E-6C1FB9CF4CFB}" destId="{E8B8FBE3-9FB8-4E90-9679-4ABBD9F5C606}" srcOrd="3" destOrd="0" presId="urn:microsoft.com/office/officeart/2009/3/layout/RandomtoResultProcess"/>
    <dgm:cxn modelId="{BBE23926-36BD-4AC2-99FE-CE5BBE10F27B}" type="presParOf" srcId="{3BDDD329-D26D-45DF-998E-6C1FB9CF4CFB}" destId="{AB9DA9FA-8B81-4E95-92C9-581687EAA08E}" srcOrd="4" destOrd="0" presId="urn:microsoft.com/office/officeart/2009/3/layout/RandomtoResultProcess"/>
    <dgm:cxn modelId="{F84DA821-AFBD-4FE0-A1A9-957B11AD3068}" type="presParOf" srcId="{3BDDD329-D26D-45DF-998E-6C1FB9CF4CFB}" destId="{88014CDD-6CF5-4D25-8CB3-91F60B515F4F}" srcOrd="5" destOrd="0" presId="urn:microsoft.com/office/officeart/2009/3/layout/RandomtoResultProcess"/>
    <dgm:cxn modelId="{28E900FF-A338-45A2-820E-1872EBC87393}" type="presParOf" srcId="{3BDDD329-D26D-45DF-998E-6C1FB9CF4CFB}" destId="{B953CAA0-1914-4DF8-9136-99801DBD57DC}" srcOrd="6" destOrd="0" presId="urn:microsoft.com/office/officeart/2009/3/layout/RandomtoResultProcess"/>
    <dgm:cxn modelId="{BCB83999-1A20-4D47-895E-DF82C92A1684}" type="presParOf" srcId="{3BDDD329-D26D-45DF-998E-6C1FB9CF4CFB}" destId="{D9E5E163-97B8-4C99-8069-213902AFE0DC}" srcOrd="7" destOrd="0" presId="urn:microsoft.com/office/officeart/2009/3/layout/RandomtoResultProcess"/>
    <dgm:cxn modelId="{B8924C8E-B02E-4C22-BE30-F736922D1FF4}" type="presParOf" srcId="{3BDDD329-D26D-45DF-998E-6C1FB9CF4CFB}" destId="{6A56B241-0D9C-4F26-9137-107FBB36DCB1}" srcOrd="8" destOrd="0" presId="urn:microsoft.com/office/officeart/2009/3/layout/RandomtoResultProcess"/>
    <dgm:cxn modelId="{061E74E2-9881-4E66-8CD5-3ADED4EDC981}" type="presParOf" srcId="{3BDDD329-D26D-45DF-998E-6C1FB9CF4CFB}" destId="{F486A7B0-41A8-45C2-8B1E-58D8835E9A07}" srcOrd="9" destOrd="0" presId="urn:microsoft.com/office/officeart/2009/3/layout/RandomtoResultProcess"/>
    <dgm:cxn modelId="{36FCF2EC-2681-4381-8402-90BD12798976}" type="presParOf" srcId="{3BDDD329-D26D-45DF-998E-6C1FB9CF4CFB}" destId="{D2303F45-8C37-4829-BD9E-DEF2C16FA48A}" srcOrd="10" destOrd="0" presId="urn:microsoft.com/office/officeart/2009/3/layout/RandomtoResultProcess"/>
    <dgm:cxn modelId="{3A1CD700-4EAE-4472-BDD5-EABF820BEC32}" type="presParOf" srcId="{3BDDD329-D26D-45DF-998E-6C1FB9CF4CFB}" destId="{217FE139-B060-436C-AFED-BA3A926B7C33}" srcOrd="11" destOrd="0" presId="urn:microsoft.com/office/officeart/2009/3/layout/RandomtoResultProcess"/>
    <dgm:cxn modelId="{CCB6BBB8-F7DA-4E73-B5AC-A66FD00A2096}" type="presParOf" srcId="{3BDDD329-D26D-45DF-998E-6C1FB9CF4CFB}" destId="{90DAF852-E9E0-4F36-8054-B9B9186141E8}" srcOrd="12" destOrd="0" presId="urn:microsoft.com/office/officeart/2009/3/layout/RandomtoResultProcess"/>
    <dgm:cxn modelId="{1FD62561-7B4E-4669-987C-30F59F48F4DE}" type="presParOf" srcId="{3BDDD329-D26D-45DF-998E-6C1FB9CF4CFB}" destId="{CB6C2B95-6623-4784-A184-FF93C201B67A}" srcOrd="13" destOrd="0" presId="urn:microsoft.com/office/officeart/2009/3/layout/RandomtoResultProcess"/>
    <dgm:cxn modelId="{3C53148B-B54A-47BE-8D6B-1A62BD985660}" type="presParOf" srcId="{3BDDD329-D26D-45DF-998E-6C1FB9CF4CFB}" destId="{E3147023-3FFC-4B81-8DDC-9F31A35435EC}" srcOrd="14" destOrd="0" presId="urn:microsoft.com/office/officeart/2009/3/layout/RandomtoResultProcess"/>
    <dgm:cxn modelId="{51276DF6-2C35-4818-82FD-3C3A6ECFB9A9}" type="presParOf" srcId="{3BDDD329-D26D-45DF-998E-6C1FB9CF4CFB}" destId="{B91AD3B2-05CB-4645-A472-44AD45713396}" srcOrd="15" destOrd="0" presId="urn:microsoft.com/office/officeart/2009/3/layout/RandomtoResultProcess"/>
    <dgm:cxn modelId="{F9703677-7F10-46F7-98F9-0A005CE50C2E}" type="presParOf" srcId="{3BDDD329-D26D-45DF-998E-6C1FB9CF4CFB}" destId="{C5C01636-2A6F-4C61-8465-A1B3B82BC6CD}" srcOrd="16" destOrd="0" presId="urn:microsoft.com/office/officeart/2009/3/layout/RandomtoResultProcess"/>
    <dgm:cxn modelId="{42D35012-D257-48A3-A706-DE4DBA4DCC08}" type="presParOf" srcId="{3BDDD329-D26D-45DF-998E-6C1FB9CF4CFB}" destId="{C444B5C6-59AE-4E89-82FF-36A5313DFA56}" srcOrd="17" destOrd="0" presId="urn:microsoft.com/office/officeart/2009/3/layout/RandomtoResultProcess"/>
    <dgm:cxn modelId="{97BFA9D8-A378-4433-BCF1-FCD4EF27A8B6}" type="presParOf" srcId="{3BDDD329-D26D-45DF-998E-6C1FB9CF4CFB}" destId="{2C01C35F-56B2-4C4E-9A53-7A70DC7B30C4}" srcOrd="18" destOrd="0" presId="urn:microsoft.com/office/officeart/2009/3/layout/RandomtoResultProcess"/>
    <dgm:cxn modelId="{E0405917-2AE8-462D-A4B2-535C1FB7B356}" type="presParOf" srcId="{14876BF7-EF3A-4B91-8A53-C648365EDFC3}" destId="{5D693238-7061-4143-8E6D-D8E3FD807790}" srcOrd="1" destOrd="0" presId="urn:microsoft.com/office/officeart/2009/3/layout/RandomtoResultProcess"/>
    <dgm:cxn modelId="{0B1AEC9F-9FB1-44DE-BCE6-636F2085679E}" type="presParOf" srcId="{5D693238-7061-4143-8E6D-D8E3FD807790}" destId="{2B9D4E91-8697-49CA-9ACA-EA2E189143D6}" srcOrd="0" destOrd="0" presId="urn:microsoft.com/office/officeart/2009/3/layout/RandomtoResultProcess"/>
    <dgm:cxn modelId="{58D2157A-9A43-46EE-A114-B4069AB40E4D}" type="presParOf" srcId="{5D693238-7061-4143-8E6D-D8E3FD807790}" destId="{EF7B54A7-5C7F-41D0-B4D8-78CE16988FCC}" srcOrd="1" destOrd="0" presId="urn:microsoft.com/office/officeart/2009/3/layout/RandomtoResultProcess"/>
    <dgm:cxn modelId="{593F187B-78D0-49A6-AFC3-65C2F5A26DF6}" type="presParOf" srcId="{14876BF7-EF3A-4B91-8A53-C648365EDFC3}" destId="{8A269B65-0A91-4577-A99D-BDAD3EFB4967}" srcOrd="2" destOrd="0" presId="urn:microsoft.com/office/officeart/2009/3/layout/RandomtoResultProcess"/>
    <dgm:cxn modelId="{07B79949-6824-4C63-BA44-906A139CB80D}" type="presParOf" srcId="{8A269B65-0A91-4577-A99D-BDAD3EFB4967}" destId="{164DFD24-B1A6-40A2-8C34-B832313B0667}" srcOrd="0" destOrd="0" presId="urn:microsoft.com/office/officeart/2009/3/layout/RandomtoResultProcess"/>
    <dgm:cxn modelId="{2024C685-FA3D-4017-9EA6-627643A5AD89}" type="presParOf" srcId="{8A269B65-0A91-4577-A99D-BDAD3EFB4967}" destId="{4EE63DD8-957B-44A2-B357-89F4A7C74BFA}" srcOrd="1" destOrd="0" presId="urn:microsoft.com/office/officeart/2009/3/layout/RandomtoResultProcess"/>
    <dgm:cxn modelId="{10907640-4B29-4742-B26E-B142559C36EA}" type="presParOf" srcId="{14876BF7-EF3A-4B91-8A53-C648365EDFC3}" destId="{12C07430-7177-4C3E-A33B-BF16EBAAB97E}" srcOrd="3" destOrd="0" presId="urn:microsoft.com/office/officeart/2009/3/layout/RandomtoResultProcess"/>
    <dgm:cxn modelId="{B866011C-DB13-4B13-A7A0-2C638440FC1B}" type="presParOf" srcId="{12C07430-7177-4C3E-A33B-BF16EBAAB97E}" destId="{E44AE96D-271C-4F5B-85B6-E988CE05306B}" srcOrd="0" destOrd="0" presId="urn:microsoft.com/office/officeart/2009/3/layout/RandomtoResultProcess"/>
    <dgm:cxn modelId="{EAE0EC0E-4B18-4745-8FBB-2B45BEC74264}" type="presParOf" srcId="{12C07430-7177-4C3E-A33B-BF16EBAAB97E}" destId="{5EF23580-4BB5-4250-91D2-6DBAD9054A7D}" srcOrd="1" destOrd="0" presId="urn:microsoft.com/office/officeart/2009/3/layout/RandomtoResultProcess"/>
    <dgm:cxn modelId="{A7A39700-FFA1-4903-9CB9-2A6912030DC3}" type="presParOf" srcId="{14876BF7-EF3A-4B91-8A53-C648365EDFC3}" destId="{D664250E-F0CE-4726-87AC-4C9CA08A8CB0}" srcOrd="4" destOrd="0" presId="urn:microsoft.com/office/officeart/2009/3/layout/RandomtoResultProcess"/>
    <dgm:cxn modelId="{691A930C-F817-4007-8CB7-E42158B46572}" type="presParOf" srcId="{D664250E-F0CE-4726-87AC-4C9CA08A8CB0}" destId="{2FBCD4A2-3FB0-419F-BB36-CBF805AC0FE2}" srcOrd="0" destOrd="0" presId="urn:microsoft.com/office/officeart/2009/3/layout/RandomtoResultProcess"/>
    <dgm:cxn modelId="{56290ADB-421D-4795-8AF3-7CFF4666F1FC}" type="presParOf" srcId="{D664250E-F0CE-4726-87AC-4C9CA08A8CB0}" destId="{7586211D-1EF6-44E3-9502-B5823929D3A5}" srcOrd="1" destOrd="0" presId="urn:microsoft.com/office/officeart/2009/3/layout/RandomtoResultProcess"/>
    <dgm:cxn modelId="{1FFDA6C4-67AF-451F-8D3B-B88916E0DBF5}" type="presParOf" srcId="{14876BF7-EF3A-4B91-8A53-C648365EDFC3}" destId="{08DE2BCC-C6D2-47EE-9739-664895AFFC37}" srcOrd="5" destOrd="0" presId="urn:microsoft.com/office/officeart/2009/3/layout/RandomtoResultProcess"/>
    <dgm:cxn modelId="{37649439-ECC3-4877-9C4F-8753355DBDB4}" type="presParOf" srcId="{08DE2BCC-C6D2-47EE-9739-664895AFFC37}" destId="{69A52D58-81B9-4FED-8A86-CDD8A67449D6}" srcOrd="0" destOrd="0" presId="urn:microsoft.com/office/officeart/2009/3/layout/RandomtoResultProcess"/>
    <dgm:cxn modelId="{99726280-AA49-41E1-9299-852C3968769C}" type="presParOf" srcId="{08DE2BCC-C6D2-47EE-9739-664895AFFC37}" destId="{D45A6B8C-2F9A-4428-A0C2-401B6677D78C}" srcOrd="1" destOrd="0" presId="urn:microsoft.com/office/officeart/2009/3/layout/RandomtoResultProcess"/>
    <dgm:cxn modelId="{7E483050-F546-43F9-862C-E0CE1CC2B1DA}" type="presParOf" srcId="{14876BF7-EF3A-4B91-8A53-C648365EDFC3}" destId="{B18B21BF-033D-4C2F-B307-504AB16D800B}" srcOrd="6" destOrd="0" presId="urn:microsoft.com/office/officeart/2009/3/layout/RandomtoResultProcess"/>
    <dgm:cxn modelId="{36D30D79-A6E6-4CCF-971F-ADE018727AF2}" type="presParOf" srcId="{B18B21BF-033D-4C2F-B307-504AB16D800B}" destId="{F0DB244E-C9BD-4CBD-920D-94C9351E0340}" srcOrd="0" destOrd="0" presId="urn:microsoft.com/office/officeart/2009/3/layout/RandomtoResultProcess"/>
    <dgm:cxn modelId="{FDD27E5A-A04F-4BCC-9D13-643F243E43D5}" type="presParOf" srcId="{B18B21BF-033D-4C2F-B307-504AB16D800B}" destId="{A3B7B9D8-85FD-4EDD-83AE-90552514370A}" srcOrd="1" destOrd="0" presId="urn:microsoft.com/office/officeart/2009/3/layout/RandomtoResultProcess"/>
    <dgm:cxn modelId="{761D35B3-DE71-4A61-961D-459FAC6EE2DC}" type="presParOf" srcId="{14876BF7-EF3A-4B91-8A53-C648365EDFC3}" destId="{8B7AD4B4-3B3A-4020-9D3A-112E3A08E42D}" srcOrd="7" destOrd="0" presId="urn:microsoft.com/office/officeart/2009/3/layout/RandomtoResultProcess"/>
    <dgm:cxn modelId="{252052F0-A3F5-4332-A676-5D9CEB668793}" type="presParOf" srcId="{8B7AD4B4-3B3A-4020-9D3A-112E3A08E42D}" destId="{364F9784-0800-442F-B88D-808CB24C65FD}" srcOrd="0" destOrd="0" presId="urn:microsoft.com/office/officeart/2009/3/layout/RandomtoResultProcess"/>
    <dgm:cxn modelId="{FBB42F03-5A0E-46B5-8E08-CCF08B9995BC}" type="presParOf" srcId="{8B7AD4B4-3B3A-4020-9D3A-112E3A08E42D}" destId="{C2703045-6F12-46FA-AD9B-D2F64B2152AD}" srcOrd="1" destOrd="0" presId="urn:microsoft.com/office/officeart/2009/3/layout/RandomtoResultProcess"/>
    <dgm:cxn modelId="{8A996BF6-EAA7-4BE2-95DD-441B547AEBF2}" type="presParOf" srcId="{14876BF7-EF3A-4B91-8A53-C648365EDFC3}" destId="{C2845C5A-2397-43F8-BC23-A03A33403D23}" srcOrd="8" destOrd="0" presId="urn:microsoft.com/office/officeart/2009/3/layout/RandomtoResultProcess"/>
    <dgm:cxn modelId="{DF2A9779-C84F-4CEE-AB88-8323C867C4CE}" type="presParOf" srcId="{C2845C5A-2397-43F8-BC23-A03A33403D23}" destId="{DE0D4BE6-0833-4907-95F9-EF6E8114B1C8}" srcOrd="0" destOrd="0" presId="urn:microsoft.com/office/officeart/2009/3/layout/RandomtoResultProcess"/>
    <dgm:cxn modelId="{2A942D8F-0649-476D-B436-43610D31EC4B}" type="presParOf" srcId="{C2845C5A-2397-43F8-BC23-A03A33403D23}" destId="{BAB1E589-9477-4F80-8890-8E8EF52C6201}"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C615F-AC3D-4174-BA58-7F027287226B}">
      <dsp:nvSpPr>
        <dsp:cNvPr id="0" name=""/>
        <dsp:cNvSpPr/>
      </dsp:nvSpPr>
      <dsp:spPr>
        <a:xfrm>
          <a:off x="1244762" y="186026"/>
          <a:ext cx="2314998" cy="2314998"/>
        </a:xfrm>
        <a:prstGeom prst="pie">
          <a:avLst>
            <a:gd name="adj1" fmla="val 16200000"/>
            <a:gd name="adj2" fmla="val 180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b="1" kern="1200" dirty="0"/>
            <a:t>Cancer:</a:t>
          </a:r>
          <a:r>
            <a:rPr lang="en-US" sz="1000" kern="1200" dirty="0"/>
            <a:t> when abnormal cells divide in an uncontrolled way</a:t>
          </a:r>
        </a:p>
      </dsp:txBody>
      <dsp:txXfrm>
        <a:off x="2503405" y="613199"/>
        <a:ext cx="785446" cy="771666"/>
      </dsp:txXfrm>
    </dsp:sp>
    <dsp:sp modelId="{B1733698-C963-4A24-972C-986163879ACB}">
      <dsp:nvSpPr>
        <dsp:cNvPr id="0" name=""/>
        <dsp:cNvSpPr/>
      </dsp:nvSpPr>
      <dsp:spPr>
        <a:xfrm>
          <a:off x="1125429" y="254925"/>
          <a:ext cx="2314998" cy="2314998"/>
        </a:xfrm>
        <a:prstGeom prst="pie">
          <a:avLst>
            <a:gd name="adj1" fmla="val 1800000"/>
            <a:gd name="adj2" fmla="val 90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a:t>There are over 100 types of cancer that  affect humans</a:t>
          </a:r>
          <a:endParaRPr lang="en-US" sz="1000" kern="1200" dirty="0"/>
        </a:p>
      </dsp:txBody>
      <dsp:txXfrm>
        <a:off x="1759298" y="1715579"/>
        <a:ext cx="1047261" cy="716547"/>
      </dsp:txXfrm>
    </dsp:sp>
    <dsp:sp modelId="{589B2AD0-F196-4357-B0A6-FAF14D8A7105}">
      <dsp:nvSpPr>
        <dsp:cNvPr id="0" name=""/>
        <dsp:cNvSpPr/>
      </dsp:nvSpPr>
      <dsp:spPr>
        <a:xfrm>
          <a:off x="1125429" y="254925"/>
          <a:ext cx="2314998" cy="2314998"/>
        </a:xfrm>
        <a:prstGeom prst="pie">
          <a:avLst>
            <a:gd name="adj1" fmla="val 9000000"/>
            <a:gd name="adj2" fmla="val 162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b="1" kern="1200" dirty="0">
              <a:effectLst>
                <a:outerShdw blurRad="38100" dist="38100" dir="2700000" algn="tl">
                  <a:srgbClr val="000000">
                    <a:alpha val="43137"/>
                  </a:srgbClr>
                </a:outerShdw>
              </a:effectLst>
            </a:rPr>
            <a:t>Oncology</a:t>
          </a:r>
        </a:p>
      </dsp:txBody>
      <dsp:txXfrm>
        <a:off x="1373465" y="709657"/>
        <a:ext cx="785446" cy="7716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7B075-CE31-4EE3-8637-182903EF475D}">
      <dsp:nvSpPr>
        <dsp:cNvPr id="0" name=""/>
        <dsp:cNvSpPr/>
      </dsp:nvSpPr>
      <dsp:spPr>
        <a:xfrm>
          <a:off x="4822" y="1149215"/>
          <a:ext cx="1772707" cy="79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Input: Training &amp; Testing Data</a:t>
          </a:r>
          <a:endParaRPr lang="en-US" sz="1400" kern="1200" dirty="0"/>
        </a:p>
      </dsp:txBody>
      <dsp:txXfrm>
        <a:off x="4822" y="1149215"/>
        <a:ext cx="1772707" cy="797677"/>
      </dsp:txXfrm>
    </dsp:sp>
    <dsp:sp modelId="{E3AC598D-CCA1-4115-AFF2-2B6275B6FE67}">
      <dsp:nvSpPr>
        <dsp:cNvPr id="0" name=""/>
        <dsp:cNvSpPr/>
      </dsp:nvSpPr>
      <dsp:spPr>
        <a:xfrm>
          <a:off x="112615" y="1136353"/>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DABFF6-EAE6-4E3F-BBE2-91EE3C5DCF68}">
      <dsp:nvSpPr>
        <dsp:cNvPr id="0" name=""/>
        <dsp:cNvSpPr/>
      </dsp:nvSpPr>
      <dsp:spPr>
        <a:xfrm>
          <a:off x="199122" y="963339"/>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B8FBE3-9FB8-4E90-9679-4ABBD9F5C606}">
      <dsp:nvSpPr>
        <dsp:cNvPr id="0" name=""/>
        <dsp:cNvSpPr/>
      </dsp:nvSpPr>
      <dsp:spPr>
        <a:xfrm>
          <a:off x="406738" y="997942"/>
          <a:ext cx="194198" cy="1941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9DA9FA-8B81-4E95-92C9-581687EAA08E}">
      <dsp:nvSpPr>
        <dsp:cNvPr id="0" name=""/>
        <dsp:cNvSpPr/>
      </dsp:nvSpPr>
      <dsp:spPr>
        <a:xfrm>
          <a:off x="579752" y="807627"/>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014CDD-6CF5-4D25-8CB3-91F60B515F4F}">
      <dsp:nvSpPr>
        <dsp:cNvPr id="0" name=""/>
        <dsp:cNvSpPr/>
      </dsp:nvSpPr>
      <dsp:spPr>
        <a:xfrm>
          <a:off x="804669" y="738422"/>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53CAA0-1914-4DF8-9136-99801DBD57DC}">
      <dsp:nvSpPr>
        <dsp:cNvPr id="0" name=""/>
        <dsp:cNvSpPr/>
      </dsp:nvSpPr>
      <dsp:spPr>
        <a:xfrm>
          <a:off x="1081490" y="859531"/>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E5E163-97B8-4C99-8069-213902AFE0DC}">
      <dsp:nvSpPr>
        <dsp:cNvPr id="0" name=""/>
        <dsp:cNvSpPr/>
      </dsp:nvSpPr>
      <dsp:spPr>
        <a:xfrm>
          <a:off x="1254504" y="946038"/>
          <a:ext cx="194198" cy="1941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56B241-0D9C-4F26-9137-107FBB36DCB1}">
      <dsp:nvSpPr>
        <dsp:cNvPr id="0" name=""/>
        <dsp:cNvSpPr/>
      </dsp:nvSpPr>
      <dsp:spPr>
        <a:xfrm>
          <a:off x="1496722" y="1136353"/>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86A7B0-41A8-45C2-8B1E-58D8835E9A07}">
      <dsp:nvSpPr>
        <dsp:cNvPr id="0" name=""/>
        <dsp:cNvSpPr/>
      </dsp:nvSpPr>
      <dsp:spPr>
        <a:xfrm>
          <a:off x="1600530" y="1326667"/>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303F45-8C37-4829-BD9E-DEF2C16FA48A}">
      <dsp:nvSpPr>
        <dsp:cNvPr id="0" name=""/>
        <dsp:cNvSpPr/>
      </dsp:nvSpPr>
      <dsp:spPr>
        <a:xfrm>
          <a:off x="700861" y="963339"/>
          <a:ext cx="317779" cy="31777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7FE139-B060-436C-AFED-BA3A926B7C33}">
      <dsp:nvSpPr>
        <dsp:cNvPr id="0" name=""/>
        <dsp:cNvSpPr/>
      </dsp:nvSpPr>
      <dsp:spPr>
        <a:xfrm>
          <a:off x="26109" y="1620790"/>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DAF852-E9E0-4F36-8054-B9B9186141E8}">
      <dsp:nvSpPr>
        <dsp:cNvPr id="0" name=""/>
        <dsp:cNvSpPr/>
      </dsp:nvSpPr>
      <dsp:spPr>
        <a:xfrm>
          <a:off x="140574" y="1744527"/>
          <a:ext cx="194198" cy="1941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6C2B95-6623-4784-A184-FF93C201B67A}">
      <dsp:nvSpPr>
        <dsp:cNvPr id="0" name=""/>
        <dsp:cNvSpPr/>
      </dsp:nvSpPr>
      <dsp:spPr>
        <a:xfrm>
          <a:off x="389437" y="1914913"/>
          <a:ext cx="282470" cy="2824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147023-3FFC-4B81-8DDC-9F31A35435EC}">
      <dsp:nvSpPr>
        <dsp:cNvPr id="0" name=""/>
        <dsp:cNvSpPr/>
      </dsp:nvSpPr>
      <dsp:spPr>
        <a:xfrm>
          <a:off x="752765" y="2139830"/>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1AD3B2-05CB-4645-A472-44AD45713396}">
      <dsp:nvSpPr>
        <dsp:cNvPr id="0" name=""/>
        <dsp:cNvSpPr/>
      </dsp:nvSpPr>
      <dsp:spPr>
        <a:xfrm>
          <a:off x="821970" y="1914913"/>
          <a:ext cx="194198" cy="1941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C01636-2A6F-4C61-8465-A1B3B82BC6CD}">
      <dsp:nvSpPr>
        <dsp:cNvPr id="0" name=""/>
        <dsp:cNvSpPr/>
      </dsp:nvSpPr>
      <dsp:spPr>
        <a:xfrm>
          <a:off x="994984" y="2157132"/>
          <a:ext cx="123580" cy="12358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44B5C6-59AE-4E89-82FF-36A5313DFA56}">
      <dsp:nvSpPr>
        <dsp:cNvPr id="0" name=""/>
        <dsp:cNvSpPr/>
      </dsp:nvSpPr>
      <dsp:spPr>
        <a:xfrm>
          <a:off x="1150696" y="1880310"/>
          <a:ext cx="282470" cy="28247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01C35F-56B2-4C4E-9A53-7A70DC7B30C4}">
      <dsp:nvSpPr>
        <dsp:cNvPr id="0" name=""/>
        <dsp:cNvSpPr/>
      </dsp:nvSpPr>
      <dsp:spPr>
        <a:xfrm>
          <a:off x="1531325" y="1811105"/>
          <a:ext cx="194198" cy="19419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9D4E91-8697-49CA-9ACA-EA2E189143D6}">
      <dsp:nvSpPr>
        <dsp:cNvPr id="0" name=""/>
        <dsp:cNvSpPr/>
      </dsp:nvSpPr>
      <dsp:spPr>
        <a:xfrm>
          <a:off x="1777529" y="997654"/>
          <a:ext cx="570333" cy="108882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4DFD24-B1A6-40A2-8C34-B832313B0667}">
      <dsp:nvSpPr>
        <dsp:cNvPr id="0" name=""/>
        <dsp:cNvSpPr/>
      </dsp:nvSpPr>
      <dsp:spPr>
        <a:xfrm>
          <a:off x="2347863" y="998183"/>
          <a:ext cx="1555455" cy="1088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Compute regression coefficients of training data</a:t>
          </a:r>
        </a:p>
        <a:p>
          <a:pPr lvl="0" algn="ctr" defTabSz="622300">
            <a:lnSpc>
              <a:spcPct val="90000"/>
            </a:lnSpc>
            <a:spcBef>
              <a:spcPct val="0"/>
            </a:spcBef>
            <a:spcAft>
              <a:spcPct val="35000"/>
            </a:spcAft>
          </a:pPr>
          <a:r>
            <a:rPr lang="en-US" sz="1400" b="0" i="0" kern="1200" dirty="0" smtClean="0"/>
            <a:t>y=1/(1+e^(-x))</a:t>
          </a:r>
          <a:endParaRPr lang="en-US" sz="1400" kern="1200" dirty="0"/>
        </a:p>
      </dsp:txBody>
      <dsp:txXfrm>
        <a:off x="2347863" y="998183"/>
        <a:ext cx="1555455" cy="1088819"/>
      </dsp:txXfrm>
    </dsp:sp>
    <dsp:sp modelId="{E44AE96D-271C-4F5B-85B6-E988CE05306B}">
      <dsp:nvSpPr>
        <dsp:cNvPr id="0" name=""/>
        <dsp:cNvSpPr/>
      </dsp:nvSpPr>
      <dsp:spPr>
        <a:xfrm>
          <a:off x="3903319" y="997654"/>
          <a:ext cx="570333" cy="108882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BCD4A2-3FB0-419F-BB36-CBF805AC0FE2}">
      <dsp:nvSpPr>
        <dsp:cNvPr id="0" name=""/>
        <dsp:cNvSpPr/>
      </dsp:nvSpPr>
      <dsp:spPr>
        <a:xfrm>
          <a:off x="4473653" y="998183"/>
          <a:ext cx="1555455" cy="1088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Find the relationship between the training &amp; testing data</a:t>
          </a:r>
          <a:endParaRPr lang="en-US" sz="1400" kern="1200" dirty="0"/>
        </a:p>
      </dsp:txBody>
      <dsp:txXfrm>
        <a:off x="4473653" y="998183"/>
        <a:ext cx="1555455" cy="1088819"/>
      </dsp:txXfrm>
    </dsp:sp>
    <dsp:sp modelId="{69A52D58-81B9-4FED-8A86-CDD8A67449D6}">
      <dsp:nvSpPr>
        <dsp:cNvPr id="0" name=""/>
        <dsp:cNvSpPr/>
      </dsp:nvSpPr>
      <dsp:spPr>
        <a:xfrm>
          <a:off x="6029109" y="997654"/>
          <a:ext cx="570333" cy="108882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DB244E-C9BD-4CBD-920D-94C9351E0340}">
      <dsp:nvSpPr>
        <dsp:cNvPr id="0" name=""/>
        <dsp:cNvSpPr/>
      </dsp:nvSpPr>
      <dsp:spPr>
        <a:xfrm>
          <a:off x="6599443" y="998183"/>
          <a:ext cx="1555455" cy="1088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Output the Results and Test</a:t>
          </a:r>
          <a:endParaRPr lang="en-US" sz="1400" kern="1200" dirty="0"/>
        </a:p>
      </dsp:txBody>
      <dsp:txXfrm>
        <a:off x="6599443" y="998183"/>
        <a:ext cx="1555455" cy="1088819"/>
      </dsp:txXfrm>
    </dsp:sp>
    <dsp:sp modelId="{364F9784-0800-442F-B88D-808CB24C65FD}">
      <dsp:nvSpPr>
        <dsp:cNvPr id="0" name=""/>
        <dsp:cNvSpPr/>
      </dsp:nvSpPr>
      <dsp:spPr>
        <a:xfrm>
          <a:off x="8154899" y="997654"/>
          <a:ext cx="570333" cy="1088829"/>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E0D4BE6-0833-4907-95F9-EF6E8114B1C8}">
      <dsp:nvSpPr>
        <dsp:cNvPr id="0" name=""/>
        <dsp:cNvSpPr/>
      </dsp:nvSpPr>
      <dsp:spPr>
        <a:xfrm>
          <a:off x="8725233" y="848942"/>
          <a:ext cx="1559659" cy="143959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dirty="0" smtClean="0"/>
            <a:t>Develop AI &amp; Use the model in production</a:t>
          </a:r>
          <a:endParaRPr lang="en-US" sz="1400" kern="1200" dirty="0"/>
        </a:p>
      </dsp:txBody>
      <dsp:txXfrm>
        <a:off x="8953640" y="1059766"/>
        <a:ext cx="1102845" cy="1017948"/>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85BA9F-1A76-46B5-A42C-C8177F028354}" type="datetimeFigureOut">
              <a:rPr lang="en-US" smtClean="0"/>
              <a:t>5/18/2019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97F14F-5750-4E2B-97F5-348346D939FE}" type="slidenum">
              <a:rPr lang="en-US" smtClean="0"/>
              <a:t>‹#›</a:t>
            </a:fld>
            <a:endParaRPr lang="en-US"/>
          </a:p>
        </p:txBody>
      </p:sp>
    </p:spTree>
    <p:extLst>
      <p:ext uri="{BB962C8B-B14F-4D97-AF65-F5344CB8AC3E}">
        <p14:creationId xmlns:p14="http://schemas.microsoft.com/office/powerpoint/2010/main" val="306133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A26C-74F9-44FD-A4B9-C742DA4853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10E8BD-D0F7-4274-9031-0D952E2BDE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53964B-DEE0-4C54-8725-E38DF53D9D17}"/>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5" name="Footer Placeholder 4">
            <a:extLst>
              <a:ext uri="{FF2B5EF4-FFF2-40B4-BE49-F238E27FC236}">
                <a16:creationId xmlns:a16="http://schemas.microsoft.com/office/drawing/2014/main" id="{048789C4-20D7-4324-A004-9F6861EA78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D8E2D-5EDE-4990-96D6-DE6B54A9C6A1}"/>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2563111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93A6C-E766-4A1D-8B94-242D087FD3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5AD3EF-DE21-4ABA-A2EF-3BDF8F5AF5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89BCC8-3EAB-4361-8C8A-2AF554AD972B}"/>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5" name="Footer Placeholder 4">
            <a:extLst>
              <a:ext uri="{FF2B5EF4-FFF2-40B4-BE49-F238E27FC236}">
                <a16:creationId xmlns:a16="http://schemas.microsoft.com/office/drawing/2014/main" id="{4D0CCEC4-CA1B-43A8-B45E-6F019AB68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246E7-9AB9-4656-9D8E-6A664B968D16}"/>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2371322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DD110B-87A3-4AB2-9E74-5595F4FE2A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3FD964-0FAB-4DB6-A568-5020110107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B70B6E-3E35-42A8-9B83-1955FB1E6BCB}"/>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5" name="Footer Placeholder 4">
            <a:extLst>
              <a:ext uri="{FF2B5EF4-FFF2-40B4-BE49-F238E27FC236}">
                <a16:creationId xmlns:a16="http://schemas.microsoft.com/office/drawing/2014/main" id="{F996E1FD-2595-42E8-AA57-2A769847C6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5F1B9A-2F7D-4FDF-96C3-D6C20456CA6B}"/>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4129456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7E56E-46A2-4277-B0B2-2064E7EB90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E5D30C-E2EA-4011-9900-82AD1DCA78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90E63F-5BCB-4D7A-A7D1-80B70E33703D}"/>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5" name="Footer Placeholder 4">
            <a:extLst>
              <a:ext uri="{FF2B5EF4-FFF2-40B4-BE49-F238E27FC236}">
                <a16:creationId xmlns:a16="http://schemas.microsoft.com/office/drawing/2014/main" id="{5CFBEF50-79EB-4E13-AEB1-5EBDF5D079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155358-5663-4219-8085-53658BC76DEB}"/>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355173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9993F-1679-4CF4-86B4-92E1B6D592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D064E2-7F5A-4839-9B39-4BF3ED759C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1FFB0A-C85C-44B9-ABAC-7A4568EED942}"/>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5" name="Footer Placeholder 4">
            <a:extLst>
              <a:ext uri="{FF2B5EF4-FFF2-40B4-BE49-F238E27FC236}">
                <a16:creationId xmlns:a16="http://schemas.microsoft.com/office/drawing/2014/main" id="{A3E3A6AD-1254-4F37-B05E-0516CB017C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A59E8-AE37-4B27-B3D0-B1608505FB7D}"/>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2029388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B9C59-903F-4CF2-998D-E5F6AA6251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2A692B-86EE-4231-8D40-386CA67FEA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853F94-5298-4637-B13A-2D060698A8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C57CA8-151A-4CE7-B87F-55666182085E}"/>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6" name="Footer Placeholder 5">
            <a:extLst>
              <a:ext uri="{FF2B5EF4-FFF2-40B4-BE49-F238E27FC236}">
                <a16:creationId xmlns:a16="http://schemas.microsoft.com/office/drawing/2014/main" id="{E82EEF85-1090-4F05-B489-75DC124BF7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8E44EA-3151-4373-B86A-94DC053DF42C}"/>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944848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059C4-958C-4701-9520-796F402808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68EAC1-D186-4C68-BC44-4F439E1F5B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9F2879-7910-4D19-9EDB-2AD0F1EC75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80E32F-4F55-4B23-8B2A-D9AA9E3C78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D73523-39CF-493C-A0F1-71BF857974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6173F8-5FF4-44BF-A264-C4632609358A}"/>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8" name="Footer Placeholder 7">
            <a:extLst>
              <a:ext uri="{FF2B5EF4-FFF2-40B4-BE49-F238E27FC236}">
                <a16:creationId xmlns:a16="http://schemas.microsoft.com/office/drawing/2014/main" id="{299934FF-CAAA-421A-8B9B-90E7BDE8AD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D984B5-74B2-49F1-9582-28C90E095790}"/>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1423822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D30F7-D200-4D5E-9980-F2B1B1C0D1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02251A-4066-4369-9FE6-2449EDDB4C22}"/>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4" name="Footer Placeholder 3">
            <a:extLst>
              <a:ext uri="{FF2B5EF4-FFF2-40B4-BE49-F238E27FC236}">
                <a16:creationId xmlns:a16="http://schemas.microsoft.com/office/drawing/2014/main" id="{87098780-2AA4-448F-AD5B-B3CB4A3EF5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3798B7-D68C-4AF6-944B-3AAC22B5CD02}"/>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1337307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5AC9A3-D567-42A4-B639-CDA34B471E42}"/>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3" name="Footer Placeholder 2">
            <a:extLst>
              <a:ext uri="{FF2B5EF4-FFF2-40B4-BE49-F238E27FC236}">
                <a16:creationId xmlns:a16="http://schemas.microsoft.com/office/drawing/2014/main" id="{25000DC3-5173-43ED-A46B-00D605C802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B59B1D-C15C-455B-9B23-C0CF36FE1F95}"/>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659309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CE02-7076-4BE5-9AB0-CA1B0E1140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434512-D5B2-40A4-B13E-68759F9F0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6EB82A-8412-45C6-9C80-7589EABF6D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9F90A1-5CFB-4777-B045-B86BED133118}"/>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6" name="Footer Placeholder 5">
            <a:extLst>
              <a:ext uri="{FF2B5EF4-FFF2-40B4-BE49-F238E27FC236}">
                <a16:creationId xmlns:a16="http://schemas.microsoft.com/office/drawing/2014/main" id="{E03EA449-B262-4D21-B599-F7EDF1C2F3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0CAC74-7A8B-4D93-815B-8E543D1DDB6C}"/>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711722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2D801-AF72-496A-B52B-2A946583D9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9D747F-92A1-4000-AB04-B089D09101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835B0C-CB0C-409F-9AB0-B1D5296B1D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7CF33C-69A6-4C0F-81B7-48F8484739A4}"/>
              </a:ext>
            </a:extLst>
          </p:cNvPr>
          <p:cNvSpPr>
            <a:spLocks noGrp="1"/>
          </p:cNvSpPr>
          <p:nvPr>
            <p:ph type="dt" sz="half" idx="10"/>
          </p:nvPr>
        </p:nvSpPr>
        <p:spPr/>
        <p:txBody>
          <a:bodyPr/>
          <a:lstStyle/>
          <a:p>
            <a:fld id="{1AE73BCA-2598-42DF-B28C-4A8EA03FDC6C}" type="datetimeFigureOut">
              <a:rPr lang="en-US" smtClean="0"/>
              <a:t>5/18/2019</a:t>
            </a:fld>
            <a:endParaRPr lang="en-US"/>
          </a:p>
        </p:txBody>
      </p:sp>
      <p:sp>
        <p:nvSpPr>
          <p:cNvPr id="6" name="Footer Placeholder 5">
            <a:extLst>
              <a:ext uri="{FF2B5EF4-FFF2-40B4-BE49-F238E27FC236}">
                <a16:creationId xmlns:a16="http://schemas.microsoft.com/office/drawing/2014/main" id="{58174335-CDCE-459F-8AC3-1D3F2096CF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25C4E9-88AE-4809-8FF1-4ECB0DF91E14}"/>
              </a:ext>
            </a:extLst>
          </p:cNvPr>
          <p:cNvSpPr>
            <a:spLocks noGrp="1"/>
          </p:cNvSpPr>
          <p:nvPr>
            <p:ph type="sldNum" sz="quarter" idx="12"/>
          </p:nvPr>
        </p:nvSpPr>
        <p:spPr/>
        <p:txBody>
          <a:bodyPr/>
          <a:lstStyle/>
          <a:p>
            <a:fld id="{E20427ED-208A-4EB2-91FB-4E1F13CF2FC0}" type="slidenum">
              <a:rPr lang="en-US" smtClean="0"/>
              <a:t>‹#›</a:t>
            </a:fld>
            <a:endParaRPr lang="en-US"/>
          </a:p>
        </p:txBody>
      </p:sp>
    </p:spTree>
    <p:extLst>
      <p:ext uri="{BB962C8B-B14F-4D97-AF65-F5344CB8AC3E}">
        <p14:creationId xmlns:p14="http://schemas.microsoft.com/office/powerpoint/2010/main" val="2481577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CBA231-BCC4-476D-9A09-EBA748B818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066C42-489F-426A-BD51-EF7F74CC4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520FF9-FD52-4DC9-8601-C8FDA20C45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E73BCA-2598-42DF-B28C-4A8EA03FDC6C}" type="datetimeFigureOut">
              <a:rPr lang="en-US" smtClean="0"/>
              <a:t>5/18/2019</a:t>
            </a:fld>
            <a:endParaRPr lang="en-US"/>
          </a:p>
        </p:txBody>
      </p:sp>
      <p:sp>
        <p:nvSpPr>
          <p:cNvPr id="5" name="Footer Placeholder 4">
            <a:extLst>
              <a:ext uri="{FF2B5EF4-FFF2-40B4-BE49-F238E27FC236}">
                <a16:creationId xmlns:a16="http://schemas.microsoft.com/office/drawing/2014/main" id="{1918DE51-C69C-4AAF-99B8-5D4D67202A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56D304-4D44-420C-9DD0-D2A3A7986A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0427ED-208A-4EB2-91FB-4E1F13CF2FC0}" type="slidenum">
              <a:rPr lang="en-US" smtClean="0"/>
              <a:t>‹#›</a:t>
            </a:fld>
            <a:endParaRPr lang="en-US"/>
          </a:p>
        </p:txBody>
      </p:sp>
    </p:spTree>
    <p:extLst>
      <p:ext uri="{BB962C8B-B14F-4D97-AF65-F5344CB8AC3E}">
        <p14:creationId xmlns:p14="http://schemas.microsoft.com/office/powerpoint/2010/main" val="3684603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gif"/><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ZGJ169HpZqc&amp;feature=youtu.be" TargetMode="External"/><Relationship Id="rId2" Type="http://schemas.openxmlformats.org/officeDocument/2006/relationships/hyperlink" Target="http://www.theguardian.com/science/2015/feb/04/half-people-britain-cancer-research" TargetMode="External"/><Relationship Id="rId1" Type="http://schemas.openxmlformats.org/officeDocument/2006/relationships/slideLayout" Target="../slideLayouts/slideLayout2.xml"/><Relationship Id="rId5" Type="http://schemas.openxmlformats.org/officeDocument/2006/relationships/hyperlink" Target="https://gis.cdc.gov/Cancer/USCS/DataViz.html" TargetMode="External"/><Relationship Id="rId4" Type="http://schemas.openxmlformats.org/officeDocument/2006/relationships/hyperlink" Target="http://www.webmd.com/cancer/understanding-cancer-basic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theguardian.com/society/cancer"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hyperlink" Target="https://www.youtube.com/watch?v=ZGJ169HpZqc&amp;feature=youtu.b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www.cdc.gov/brfss/annual_data/annual_2017.html" TargetMode="Externa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2F19B711-C590-44D1-9AA8-9F143B0ED58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0C79CF2-6A1C-4636-84CE-ABB2BE191D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A5D17DF-AD65-402C-A95C-F13C770C9F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4B80CC5-3736-4373-8634-633D40F59560}"/>
              </a:ext>
            </a:extLst>
          </p:cNvPr>
          <p:cNvPicPr>
            <a:picLocks noChangeAspect="1"/>
          </p:cNvPicPr>
          <p:nvPr/>
        </p:nvPicPr>
        <p:blipFill rotWithShape="1">
          <a:blip r:embed="rId2">
            <a:extLst>
              <a:ext uri="{28A0092B-C50C-407E-A947-70E740481C1C}">
                <a14:useLocalDpi xmlns:a14="http://schemas.microsoft.com/office/drawing/2010/main" val="0"/>
              </a:ext>
            </a:extLst>
          </a:blip>
          <a:srcRect l="3701" t="29004" r="6680" b="36778"/>
          <a:stretch/>
        </p:blipFill>
        <p:spPr>
          <a:xfrm>
            <a:off x="643466" y="646806"/>
            <a:ext cx="5895132" cy="2250858"/>
          </a:xfrm>
          <a:prstGeom prst="rect">
            <a:avLst/>
          </a:prstGeom>
        </p:spPr>
      </p:pic>
      <p:sp>
        <p:nvSpPr>
          <p:cNvPr id="7" name="Rectangle 6">
            <a:extLst>
              <a:ext uri="{FF2B5EF4-FFF2-40B4-BE49-F238E27FC236}">
                <a16:creationId xmlns:a16="http://schemas.microsoft.com/office/drawing/2014/main" id="{74F8D7A6-F0F9-4787-A248-3153F1934AE3}"/>
              </a:ext>
            </a:extLst>
          </p:cNvPr>
          <p:cNvSpPr/>
          <p:nvPr/>
        </p:nvSpPr>
        <p:spPr>
          <a:xfrm>
            <a:off x="2359916" y="2065198"/>
            <a:ext cx="4655694" cy="338554"/>
          </a:xfrm>
          <a:prstGeom prst="rect">
            <a:avLst/>
          </a:prstGeom>
        </p:spPr>
        <p:txBody>
          <a:bodyPr wrap="square">
            <a:spAutoFit/>
          </a:bodyPr>
          <a:lstStyle/>
          <a:p>
            <a:pPr marL="0" marR="0" lvl="0" indent="0" defTabSz="914400" eaLnBrk="1" fontAlgn="auto" latinLnBrk="0" hangingPunct="1">
              <a:spcBef>
                <a:spcPts val="0"/>
              </a:spcBef>
              <a:spcAft>
                <a:spcPts val="600"/>
              </a:spcAft>
              <a:buClrTx/>
              <a:buSzTx/>
              <a:buFontTx/>
              <a:buNone/>
              <a:tabLst/>
              <a:defRPr/>
            </a:pPr>
            <a:r>
              <a:rPr kumimoji="0" lang="en-US" sz="1600" i="0" u="none" strike="noStrike" kern="0" cap="none" spc="0" normalizeH="0" baseline="0" noProof="0" dirty="0">
                <a:ln>
                  <a:noFill/>
                </a:ln>
                <a:solidFill>
                  <a:sysClr val="windowText" lastClr="000000"/>
                </a:solidFill>
                <a:effectLst/>
                <a:uLnTx/>
                <a:uFillTx/>
                <a:latin typeface="Calibri head light "/>
              </a:rPr>
              <a:t>Patient Portal and Knowledge Base  </a:t>
            </a:r>
          </a:p>
        </p:txBody>
      </p:sp>
      <p:pic>
        <p:nvPicPr>
          <p:cNvPr id="4" name="Picture 3">
            <a:extLst>
              <a:ext uri="{FF2B5EF4-FFF2-40B4-BE49-F238E27FC236}">
                <a16:creationId xmlns:a16="http://schemas.microsoft.com/office/drawing/2014/main" id="{191C4C0C-F3F2-473E-B93B-9DFD8632C032}"/>
              </a:ext>
            </a:extLst>
          </p:cNvPr>
          <p:cNvPicPr>
            <a:picLocks noChangeAspect="1"/>
          </p:cNvPicPr>
          <p:nvPr/>
        </p:nvPicPr>
        <p:blipFill>
          <a:blip r:embed="rId3"/>
          <a:stretch>
            <a:fillRect/>
          </a:stretch>
        </p:blipFill>
        <p:spPr>
          <a:xfrm>
            <a:off x="3307220" y="2485456"/>
            <a:ext cx="7723780" cy="35448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76685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148" y="1311564"/>
            <a:ext cx="5735198" cy="404666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041" y="1311564"/>
            <a:ext cx="5386027" cy="3874383"/>
          </a:xfrm>
          <a:prstGeom prst="rect">
            <a:avLst/>
          </a:prstGeom>
        </p:spPr>
      </p:pic>
      <p:sp>
        <p:nvSpPr>
          <p:cNvPr id="10" name="TextBox 9"/>
          <p:cNvSpPr txBox="1"/>
          <p:nvPr/>
        </p:nvSpPr>
        <p:spPr>
          <a:xfrm>
            <a:off x="914400" y="517235"/>
            <a:ext cx="8691418" cy="480131"/>
          </a:xfrm>
          <a:prstGeom prst="rect">
            <a:avLst/>
          </a:prstGeom>
          <a:noFill/>
        </p:spPr>
        <p:txBody>
          <a:bodyPr wrap="square" rtlCol="0">
            <a:spAutoFit/>
          </a:bodyPr>
          <a:lstStyle/>
          <a:p>
            <a:pPr>
              <a:lnSpc>
                <a:spcPct val="90000"/>
              </a:lnSpc>
              <a:spcBef>
                <a:spcPct val="0"/>
              </a:spcBef>
            </a:pPr>
            <a:r>
              <a:rPr lang="en-US" sz="2800" b="1" dirty="0">
                <a:solidFill>
                  <a:srgbClr val="002060"/>
                </a:solidFill>
                <a:effectLst>
                  <a:outerShdw blurRad="38100" dist="38100" dir="2700000" algn="tl">
                    <a:srgbClr val="000000">
                      <a:alpha val="43137"/>
                    </a:srgbClr>
                  </a:outerShdw>
                </a:effectLst>
                <a:latin typeface="+mj-lt"/>
                <a:ea typeface="+mj-ea"/>
                <a:cs typeface="+mj-cs"/>
              </a:rPr>
              <a:t>Model Evaluation Metrics</a:t>
            </a:r>
          </a:p>
        </p:txBody>
      </p:sp>
      <p:sp>
        <p:nvSpPr>
          <p:cNvPr id="14" name="Rectangle 11"/>
          <p:cNvSpPr>
            <a:spLocks noChangeArrowheads="1"/>
          </p:cNvSpPr>
          <p:nvPr/>
        </p:nvSpPr>
        <p:spPr bwMode="auto">
          <a:xfrm>
            <a:off x="774402" y="5573672"/>
            <a:ext cx="4394757"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var(--jp-code-font-family)"/>
              </a:rPr>
              <a:t>Training Data Score: 0.7330111062288822 Testing Data Score: 0.7300909090909091</a:t>
            </a:r>
            <a:r>
              <a:rPr kumimoji="0" lang="en-US" altLang="en-US" sz="1600" b="1" i="0" u="none" strike="noStrike" cap="none" normalizeH="0" baseline="0" dirty="0" smtClean="0">
                <a:ln>
                  <a:noFill/>
                </a:ln>
                <a:solidFill>
                  <a:schemeClr val="tx1"/>
                </a:solidFill>
                <a:effectLst/>
              </a:rPr>
              <a:t> </a:t>
            </a:r>
            <a:endParaRPr kumimoji="0" lang="en-US" altLang="en-US" sz="1600" b="1" i="0" u="none" strike="noStrike" cap="none" normalizeH="0" baseline="0" dirty="0" smtClean="0">
              <a:ln>
                <a:noFill/>
              </a:ln>
              <a:solidFill>
                <a:schemeClr val="tx1"/>
              </a:solidFill>
              <a:effectLst/>
              <a:latin typeface="Arial" panose="020B0604020202020204" pitchFamily="34" charset="0"/>
            </a:endParaRPr>
          </a:p>
        </p:txBody>
      </p:sp>
      <p:sp>
        <p:nvSpPr>
          <p:cNvPr id="15" name="Rectangle 12"/>
          <p:cNvSpPr>
            <a:spLocks noChangeArrowheads="1"/>
          </p:cNvSpPr>
          <p:nvPr/>
        </p:nvSpPr>
        <p:spPr bwMode="auto">
          <a:xfrm>
            <a:off x="6618145" y="5607615"/>
            <a:ext cx="3552221"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1600" b="1" i="0" u="none" strike="noStrike" cap="none" normalizeH="0" baseline="0" dirty="0" smtClean="0">
                <a:ln>
                  <a:noFill/>
                </a:ln>
                <a:solidFill>
                  <a:schemeClr val="tx1"/>
                </a:solidFill>
                <a:effectLst/>
                <a:latin typeface="var(--jp-code-font-family)"/>
              </a:rPr>
              <a:t>Rock AUC Score : </a:t>
            </a:r>
            <a:r>
              <a:rPr lang="en-US" altLang="en-US" sz="1600" b="1" dirty="0" smtClean="0">
                <a:latin typeface="var(--jp-code-font-family)"/>
              </a:rPr>
              <a:t>0.73011062</a:t>
            </a:r>
            <a:endParaRPr kumimoji="0" lang="en-US" altLang="en-US" sz="1600" b="1"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67881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7841"/>
            <a:ext cx="10515600" cy="480131"/>
          </a:xfrm>
          <a:noFill/>
        </p:spPr>
        <p:txBody>
          <a:bodyPr wrap="square" rtlCol="0">
            <a:spAutoFit/>
          </a:bodyPr>
          <a:lstStyle/>
          <a:p>
            <a:r>
              <a:rPr lang="en-US" sz="2800" b="1" dirty="0">
                <a:solidFill>
                  <a:srgbClr val="002060"/>
                </a:solidFill>
                <a:effectLst>
                  <a:outerShdw blurRad="38100" dist="38100" dir="2700000" algn="tl">
                    <a:srgbClr val="000000">
                      <a:alpha val="43137"/>
                    </a:srgbClr>
                  </a:outerShdw>
                </a:effectLst>
              </a:rPr>
              <a:t>Predictive Description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02000134"/>
              </p:ext>
            </p:extLst>
          </p:nvPr>
        </p:nvGraphicFramePr>
        <p:xfrm>
          <a:off x="2151018" y="1497882"/>
          <a:ext cx="6435634" cy="4423947"/>
        </p:xfrm>
        <a:graphic>
          <a:graphicData uri="http://schemas.openxmlformats.org/drawingml/2006/table">
            <a:tbl>
              <a:tblPr/>
              <a:tblGrid>
                <a:gridCol w="1076343">
                  <a:extLst>
                    <a:ext uri="{9D8B030D-6E8A-4147-A177-3AD203B41FA5}">
                      <a16:colId xmlns:a16="http://schemas.microsoft.com/office/drawing/2014/main" val="884171930"/>
                    </a:ext>
                  </a:extLst>
                </a:gridCol>
                <a:gridCol w="1771480">
                  <a:extLst>
                    <a:ext uri="{9D8B030D-6E8A-4147-A177-3AD203B41FA5}">
                      <a16:colId xmlns:a16="http://schemas.microsoft.com/office/drawing/2014/main" val="4229476401"/>
                    </a:ext>
                  </a:extLst>
                </a:gridCol>
                <a:gridCol w="1435125">
                  <a:extLst>
                    <a:ext uri="{9D8B030D-6E8A-4147-A177-3AD203B41FA5}">
                      <a16:colId xmlns:a16="http://schemas.microsoft.com/office/drawing/2014/main" val="2337303178"/>
                    </a:ext>
                  </a:extLst>
                </a:gridCol>
                <a:gridCol w="1076343">
                  <a:extLst>
                    <a:ext uri="{9D8B030D-6E8A-4147-A177-3AD203B41FA5}">
                      <a16:colId xmlns:a16="http://schemas.microsoft.com/office/drawing/2014/main" val="3975272203"/>
                    </a:ext>
                  </a:extLst>
                </a:gridCol>
                <a:gridCol w="1076343">
                  <a:extLst>
                    <a:ext uri="{9D8B030D-6E8A-4147-A177-3AD203B41FA5}">
                      <a16:colId xmlns:a16="http://schemas.microsoft.com/office/drawing/2014/main" val="1229128439"/>
                    </a:ext>
                  </a:extLst>
                </a:gridCol>
              </a:tblGrid>
              <a:tr h="381762">
                <a:tc>
                  <a:txBody>
                    <a:bodyPr/>
                    <a:lstStyle/>
                    <a:p>
                      <a:pPr algn="l" fontAlgn="b"/>
                      <a:r>
                        <a:rPr lang="en-US" sz="1100" b="1" i="0" u="none" strike="noStrike">
                          <a:solidFill>
                            <a:srgbClr val="000000"/>
                          </a:solidFill>
                          <a:effectLst/>
                          <a:latin typeface="Calibri" panose="020F0502020204030204" pitchFamily="34" charset="0"/>
                        </a:rPr>
                        <a:t>index</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1" i="0" u="none" strike="noStrike">
                          <a:solidFill>
                            <a:srgbClr val="000000"/>
                          </a:solidFill>
                          <a:effectLst/>
                          <a:latin typeface="Calibri" panose="020F0502020204030204" pitchFamily="34" charset="0"/>
                        </a:rPr>
                        <a:t>Predicted_value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1" i="0" u="none" strike="noStrike">
                          <a:solidFill>
                            <a:srgbClr val="000000"/>
                          </a:solidFill>
                          <a:effectLst/>
                          <a:latin typeface="Calibri" panose="020F0502020204030204" pitchFamily="34" charset="0"/>
                        </a:rPr>
                        <a:t>Actual_value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1" i="0" u="none" strike="noStrike">
                          <a:solidFill>
                            <a:srgbClr val="000000"/>
                          </a:solidFill>
                          <a:effectLst/>
                          <a:latin typeface="Calibri" panose="020F0502020204030204" pitchFamily="34" charset="0"/>
                        </a:rPr>
                        <a:t>yes_1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b"/>
                      <a:r>
                        <a:rPr lang="en-US" sz="1100" b="1" i="0" u="none" strike="noStrike">
                          <a:solidFill>
                            <a:srgbClr val="000000"/>
                          </a:solidFill>
                          <a:effectLst/>
                          <a:latin typeface="Calibri" panose="020F0502020204030204" pitchFamily="34" charset="0"/>
                        </a:rPr>
                        <a:t>no_2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1709647363"/>
                  </a:ext>
                </a:extLst>
              </a:tr>
              <a:tr h="269479">
                <a:tc>
                  <a:txBody>
                    <a:bodyPr/>
                    <a:lstStyle/>
                    <a:p>
                      <a:pPr algn="r" fontAlgn="b"/>
                      <a:r>
                        <a:rPr lang="en-US" sz="1100" b="1"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654550"/>
                  </a:ext>
                </a:extLst>
              </a:tr>
              <a:tr h="269479">
                <a:tc>
                  <a:txBody>
                    <a:bodyPr/>
                    <a:lstStyle/>
                    <a:p>
                      <a:pPr algn="r" fontAlgn="b"/>
                      <a:r>
                        <a:rPr lang="en-US" sz="1100" b="1" i="0" u="none" strike="noStrike" dirty="0">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414305"/>
                  </a:ext>
                </a:extLst>
              </a:tr>
              <a:tr h="269479">
                <a:tc>
                  <a:txBody>
                    <a:bodyPr/>
                    <a:lstStyle/>
                    <a:p>
                      <a:pPr algn="r" fontAlgn="b"/>
                      <a:r>
                        <a:rPr lang="en-US" sz="1100" b="1"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5203732"/>
                  </a:ext>
                </a:extLst>
              </a:tr>
              <a:tr h="269479">
                <a:tc>
                  <a:txBody>
                    <a:bodyPr/>
                    <a:lstStyle/>
                    <a:p>
                      <a:pPr algn="r" fontAlgn="b"/>
                      <a:r>
                        <a:rPr lang="en-US" sz="1100" b="1"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0.731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699874"/>
                  </a:ext>
                </a:extLst>
              </a:tr>
              <a:tr h="269479">
                <a:tc>
                  <a:txBody>
                    <a:bodyPr/>
                    <a:lstStyle/>
                    <a:p>
                      <a:pPr algn="r" fontAlgn="b"/>
                      <a:r>
                        <a:rPr lang="en-US" sz="1100" b="1"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0.719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448297"/>
                  </a:ext>
                </a:extLst>
              </a:tr>
              <a:tr h="269479">
                <a:tc>
                  <a:txBody>
                    <a:bodyPr/>
                    <a:lstStyle/>
                    <a:p>
                      <a:pPr algn="r" fontAlgn="b"/>
                      <a:r>
                        <a:rPr lang="en-US" sz="1100" b="1"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0.877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3592518"/>
                  </a:ext>
                </a:extLst>
              </a:tr>
              <a:tr h="269479">
                <a:tc>
                  <a:txBody>
                    <a:bodyPr/>
                    <a:lstStyle/>
                    <a:p>
                      <a:pPr algn="r" fontAlgn="b"/>
                      <a:r>
                        <a:rPr lang="en-US" sz="1100" b="1"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0.752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9822286"/>
                  </a:ext>
                </a:extLst>
              </a:tr>
              <a:tr h="269479">
                <a:tc>
                  <a:txBody>
                    <a:bodyPr/>
                    <a:lstStyle/>
                    <a:p>
                      <a:pPr algn="r" fontAlgn="b"/>
                      <a:r>
                        <a:rPr lang="en-US" sz="1100" b="1"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5170672"/>
                  </a:ext>
                </a:extLst>
              </a:tr>
              <a:tr h="269479">
                <a:tc>
                  <a:txBody>
                    <a:bodyPr/>
                    <a:lstStyle/>
                    <a:p>
                      <a:pPr algn="r" fontAlgn="b"/>
                      <a:r>
                        <a:rPr lang="en-US" sz="1100" b="1"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9609087"/>
                  </a:ext>
                </a:extLst>
              </a:tr>
              <a:tr h="269479">
                <a:tc>
                  <a:txBody>
                    <a:bodyPr/>
                    <a:lstStyle/>
                    <a:p>
                      <a:pPr algn="r" fontAlgn="b"/>
                      <a:r>
                        <a:rPr lang="en-US" sz="1100" b="1"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6994865"/>
                  </a:ext>
                </a:extLst>
              </a:tr>
              <a:tr h="269479">
                <a:tc>
                  <a:txBody>
                    <a:bodyPr/>
                    <a:lstStyle/>
                    <a:p>
                      <a:pPr algn="r" fontAlgn="b"/>
                      <a:r>
                        <a:rPr lang="en-US" sz="1100" b="1" i="0" u="none" strike="noStrike">
                          <a:solidFill>
                            <a:srgbClr val="000000"/>
                          </a:solidFill>
                          <a:effectLst/>
                          <a:latin typeface="Calibri" panose="020F0502020204030204" pitchFamily="34" charset="0"/>
                        </a:rPr>
                        <a:t>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0.816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581363"/>
                  </a:ext>
                </a:extLst>
              </a:tr>
              <a:tr h="269479">
                <a:tc>
                  <a:txBody>
                    <a:bodyPr/>
                    <a:lstStyle/>
                    <a:p>
                      <a:pPr algn="r" fontAlgn="b"/>
                      <a:r>
                        <a:rPr lang="en-US" sz="1100" b="1" i="0" u="none" strike="noStrike">
                          <a:solidFill>
                            <a:srgbClr val="000000"/>
                          </a:solidFill>
                          <a:effectLst/>
                          <a:latin typeface="Calibri" panose="020F0502020204030204" pitchFamily="34" charset="0"/>
                        </a:rPr>
                        <a:t>12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0.318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0097392"/>
                  </a:ext>
                </a:extLst>
              </a:tr>
              <a:tr h="269479">
                <a:tc>
                  <a:txBody>
                    <a:bodyPr/>
                    <a:lstStyle/>
                    <a:p>
                      <a:pPr algn="r" fontAlgn="b"/>
                      <a:r>
                        <a:rPr lang="en-US" sz="1100" b="1" i="0" u="none" strike="noStrike">
                          <a:solidFill>
                            <a:srgbClr val="000000"/>
                          </a:solidFill>
                          <a:effectLst/>
                          <a:latin typeface="Calibri" panose="020F0502020204030204" pitchFamily="34" charset="0"/>
                        </a:rPr>
                        <a:t>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0.478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1286861"/>
                  </a:ext>
                </a:extLst>
              </a:tr>
              <a:tr h="269479">
                <a:tc>
                  <a:txBody>
                    <a:bodyPr/>
                    <a:lstStyle/>
                    <a:p>
                      <a:pPr algn="r" fontAlgn="b"/>
                      <a:r>
                        <a:rPr lang="en-US" sz="1100" b="1" i="0" u="none" strike="noStrike">
                          <a:solidFill>
                            <a:srgbClr val="000000"/>
                          </a:solidFill>
                          <a:effectLst/>
                          <a:latin typeface="Calibri" panose="020F0502020204030204" pitchFamily="34" charset="0"/>
                        </a:rPr>
                        <a:t>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Yes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0.875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0.125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2496720"/>
                  </a:ext>
                </a:extLst>
              </a:tr>
              <a:tr h="269479">
                <a:tc>
                  <a:txBody>
                    <a:bodyPr/>
                    <a:lstStyle/>
                    <a:p>
                      <a:pPr algn="r" fontAlgn="b"/>
                      <a:r>
                        <a:rPr lang="en-US" sz="1100" b="1"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No</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0.252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0.748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7403083"/>
                  </a:ext>
                </a:extLst>
              </a:tr>
            </a:tbl>
          </a:graphicData>
        </a:graphic>
      </p:graphicFrame>
    </p:spTree>
    <p:extLst>
      <p:ext uri="{BB962C8B-B14F-4D97-AF65-F5344CB8AC3E}">
        <p14:creationId xmlns:p14="http://schemas.microsoft.com/office/powerpoint/2010/main" val="772456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Content Placeholder 3" title="Web Viewer">
                <a:extLst>
                  <a:ext uri="{FF2B5EF4-FFF2-40B4-BE49-F238E27FC236}">
                    <a16:creationId xmlns:a16="http://schemas.microsoft.com/office/drawing/2014/main" id="{03227B5B-0E76-4CB5-921B-14C9E2CD9813}"/>
                  </a:ext>
                </a:extLst>
              </p:cNvPr>
              <p:cNvGraphicFramePr>
                <a:graphicFrameLocks noGrp="1"/>
              </p:cNvGraphicFramePr>
              <p:nvPr>
                <p:ph idx="1"/>
                <p:extLst>
                  <p:ext uri="{D42A27DB-BD31-4B8C-83A1-F6EECF244321}">
                    <p14:modId xmlns:p14="http://schemas.microsoft.com/office/powerpoint/2010/main" val="3597531007"/>
                  </p:ext>
                </p:extLst>
              </p:nvPr>
            </p:nvGraphicFramePr>
            <p:xfrm>
              <a:off x="124287" y="0"/>
              <a:ext cx="11913833" cy="678253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Content Placeholder 3" title="Web Viewer">
                <a:extLst>
                  <a:ext uri="{FF2B5EF4-FFF2-40B4-BE49-F238E27FC236}">
                    <a16:creationId xmlns:a16="http://schemas.microsoft.com/office/drawing/2014/main" id="{03227B5B-0E76-4CB5-921B-14C9E2CD9813}"/>
                  </a:ext>
                </a:extLst>
              </p:cNvPr>
              <p:cNvPicPr>
                <a:picLocks noGrp="1" noRot="1" noChangeAspect="1" noMove="1" noResize="1" noEditPoints="1" noAdjustHandles="1" noChangeArrowheads="1" noChangeShapeType="1"/>
              </p:cNvPicPr>
              <p:nvPr/>
            </p:nvPicPr>
            <p:blipFill>
              <a:blip r:embed="rId3"/>
              <a:stretch>
                <a:fillRect/>
              </a:stretch>
            </p:blipFill>
            <p:spPr>
              <a:xfrm>
                <a:off x="124287" y="0"/>
                <a:ext cx="11913833" cy="6782539"/>
              </a:xfrm>
              <a:prstGeom prst="rect">
                <a:avLst/>
              </a:prstGeom>
            </p:spPr>
          </p:pic>
        </mc:Fallback>
      </mc:AlternateContent>
    </p:spTree>
    <p:extLst>
      <p:ext uri="{BB962C8B-B14F-4D97-AF65-F5344CB8AC3E}">
        <p14:creationId xmlns:p14="http://schemas.microsoft.com/office/powerpoint/2010/main" val="3905455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Process 3">
            <a:extLst>
              <a:ext uri="{FF2B5EF4-FFF2-40B4-BE49-F238E27FC236}">
                <a16:creationId xmlns:a16="http://schemas.microsoft.com/office/drawing/2014/main" id="{24CC305C-B2C8-4FFE-96E4-42316CCDCDCA}"/>
              </a:ext>
            </a:extLst>
          </p:cNvPr>
          <p:cNvSpPr/>
          <p:nvPr/>
        </p:nvSpPr>
        <p:spPr>
          <a:xfrm>
            <a:off x="4758017" y="1367412"/>
            <a:ext cx="1837521" cy="104447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Server</a:t>
            </a:r>
          </a:p>
        </p:txBody>
      </p:sp>
      <p:sp>
        <p:nvSpPr>
          <p:cNvPr id="11" name="Rectangle 10">
            <a:extLst>
              <a:ext uri="{FF2B5EF4-FFF2-40B4-BE49-F238E27FC236}">
                <a16:creationId xmlns:a16="http://schemas.microsoft.com/office/drawing/2014/main" id="{E1D7BB6C-9E83-4830-8A58-9EE3B91ECA21}"/>
              </a:ext>
            </a:extLst>
          </p:cNvPr>
          <p:cNvSpPr/>
          <p:nvPr/>
        </p:nvSpPr>
        <p:spPr>
          <a:xfrm>
            <a:off x="8020538" y="2913666"/>
            <a:ext cx="2562721" cy="12003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 Engine</a:t>
            </a:r>
          </a:p>
        </p:txBody>
      </p:sp>
      <p:sp>
        <p:nvSpPr>
          <p:cNvPr id="12" name="Rectangle: Rounded Corners 11">
            <a:extLst>
              <a:ext uri="{FF2B5EF4-FFF2-40B4-BE49-F238E27FC236}">
                <a16:creationId xmlns:a16="http://schemas.microsoft.com/office/drawing/2014/main" id="{54421B5F-C1F9-4D2C-8519-81944D437EA1}"/>
              </a:ext>
            </a:extLst>
          </p:cNvPr>
          <p:cNvSpPr/>
          <p:nvPr/>
        </p:nvSpPr>
        <p:spPr>
          <a:xfrm>
            <a:off x="9566538" y="2927564"/>
            <a:ext cx="930505" cy="50068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b="1" dirty="0"/>
              <a:t>Logistic Regression</a:t>
            </a:r>
          </a:p>
        </p:txBody>
      </p:sp>
      <p:sp>
        <p:nvSpPr>
          <p:cNvPr id="13" name="Cylinder 12">
            <a:extLst>
              <a:ext uri="{FF2B5EF4-FFF2-40B4-BE49-F238E27FC236}">
                <a16:creationId xmlns:a16="http://schemas.microsoft.com/office/drawing/2014/main" id="{F88D9B46-EFFF-4EA4-B04C-FE6E9A0A76B9}"/>
              </a:ext>
            </a:extLst>
          </p:cNvPr>
          <p:cNvSpPr/>
          <p:nvPr/>
        </p:nvSpPr>
        <p:spPr>
          <a:xfrm>
            <a:off x="5275282" y="2759670"/>
            <a:ext cx="980388" cy="1524122"/>
          </a:xfrm>
          <a:prstGeom prst="ca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a:t>
            </a:r>
          </a:p>
        </p:txBody>
      </p:sp>
      <p:sp>
        <p:nvSpPr>
          <p:cNvPr id="14" name="Flowchart: Process 13">
            <a:extLst>
              <a:ext uri="{FF2B5EF4-FFF2-40B4-BE49-F238E27FC236}">
                <a16:creationId xmlns:a16="http://schemas.microsoft.com/office/drawing/2014/main" id="{966099BB-0363-4695-9672-3B78614DD75C}"/>
              </a:ext>
            </a:extLst>
          </p:cNvPr>
          <p:cNvSpPr/>
          <p:nvPr/>
        </p:nvSpPr>
        <p:spPr>
          <a:xfrm>
            <a:off x="1345676" y="3513841"/>
            <a:ext cx="1951348" cy="95210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Tableau</a:t>
            </a:r>
          </a:p>
        </p:txBody>
      </p:sp>
      <p:sp>
        <p:nvSpPr>
          <p:cNvPr id="15" name="Rectangle 14">
            <a:extLst>
              <a:ext uri="{FF2B5EF4-FFF2-40B4-BE49-F238E27FC236}">
                <a16:creationId xmlns:a16="http://schemas.microsoft.com/office/drawing/2014/main" id="{7A1F0B5B-33F7-4B8D-91F1-23BF5ACA5B86}"/>
              </a:ext>
            </a:extLst>
          </p:cNvPr>
          <p:cNvSpPr/>
          <p:nvPr/>
        </p:nvSpPr>
        <p:spPr>
          <a:xfrm rot="16200000">
            <a:off x="1779370" y="2631508"/>
            <a:ext cx="1096735" cy="6679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Website</a:t>
            </a:r>
          </a:p>
        </p:txBody>
      </p:sp>
      <p:sp>
        <p:nvSpPr>
          <p:cNvPr id="18" name="TextBox 17">
            <a:extLst>
              <a:ext uri="{FF2B5EF4-FFF2-40B4-BE49-F238E27FC236}">
                <a16:creationId xmlns:a16="http://schemas.microsoft.com/office/drawing/2014/main" id="{27C54F5C-AD7F-4CFC-9AFB-5911EF7227D3}"/>
              </a:ext>
            </a:extLst>
          </p:cNvPr>
          <p:cNvSpPr txBox="1"/>
          <p:nvPr/>
        </p:nvSpPr>
        <p:spPr>
          <a:xfrm>
            <a:off x="5064599" y="1059852"/>
            <a:ext cx="1342266" cy="369332"/>
          </a:xfrm>
          <a:prstGeom prst="rect">
            <a:avLst/>
          </a:prstGeom>
          <a:noFill/>
        </p:spPr>
        <p:txBody>
          <a:bodyPr wrap="square" rtlCol="0">
            <a:spAutoFit/>
          </a:bodyPr>
          <a:lstStyle/>
          <a:p>
            <a:r>
              <a:rPr lang="en-US" dirty="0" smtClean="0"/>
              <a:t>Host </a:t>
            </a:r>
            <a:r>
              <a:rPr lang="en-US" dirty="0"/>
              <a:t>Server</a:t>
            </a:r>
          </a:p>
        </p:txBody>
      </p:sp>
      <p:sp>
        <p:nvSpPr>
          <p:cNvPr id="19" name="Flowchart: Connector 18">
            <a:extLst>
              <a:ext uri="{FF2B5EF4-FFF2-40B4-BE49-F238E27FC236}">
                <a16:creationId xmlns:a16="http://schemas.microsoft.com/office/drawing/2014/main" id="{D3A5C389-3ABE-46CA-B13E-3714C67F4A14}"/>
              </a:ext>
            </a:extLst>
          </p:cNvPr>
          <p:cNvSpPr/>
          <p:nvPr/>
        </p:nvSpPr>
        <p:spPr>
          <a:xfrm>
            <a:off x="7150616" y="1282781"/>
            <a:ext cx="457200" cy="457200"/>
          </a:xfrm>
          <a:prstGeom prst="flowChartConnec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Flowchart: Connector 19">
            <a:extLst>
              <a:ext uri="{FF2B5EF4-FFF2-40B4-BE49-F238E27FC236}">
                <a16:creationId xmlns:a16="http://schemas.microsoft.com/office/drawing/2014/main" id="{85D3E11C-97C8-4EF2-ACFC-0D724C49CB42}"/>
              </a:ext>
            </a:extLst>
          </p:cNvPr>
          <p:cNvSpPr/>
          <p:nvPr/>
        </p:nvSpPr>
        <p:spPr>
          <a:xfrm>
            <a:off x="9301899" y="2338904"/>
            <a:ext cx="457200" cy="457200"/>
          </a:xfrm>
          <a:prstGeom prst="flowChartConnec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1" name="Flowchart: Connector 20">
            <a:extLst>
              <a:ext uri="{FF2B5EF4-FFF2-40B4-BE49-F238E27FC236}">
                <a16:creationId xmlns:a16="http://schemas.microsoft.com/office/drawing/2014/main" id="{B1D38228-0057-4E7B-A118-523FBEE30602}"/>
              </a:ext>
            </a:extLst>
          </p:cNvPr>
          <p:cNvSpPr/>
          <p:nvPr/>
        </p:nvSpPr>
        <p:spPr>
          <a:xfrm>
            <a:off x="3647083" y="2476806"/>
            <a:ext cx="457200" cy="457200"/>
          </a:xfrm>
          <a:prstGeom prst="flowChartConnec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Flowchart: Connector 21">
            <a:extLst>
              <a:ext uri="{FF2B5EF4-FFF2-40B4-BE49-F238E27FC236}">
                <a16:creationId xmlns:a16="http://schemas.microsoft.com/office/drawing/2014/main" id="{103CAF24-D459-47CF-A4A1-25045CD1CB51}"/>
              </a:ext>
            </a:extLst>
          </p:cNvPr>
          <p:cNvSpPr/>
          <p:nvPr/>
        </p:nvSpPr>
        <p:spPr>
          <a:xfrm>
            <a:off x="6801281" y="4768902"/>
            <a:ext cx="457200" cy="457200"/>
          </a:xfrm>
          <a:prstGeom prst="flowChartConnec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3" name="Flowchart: Connector 22">
            <a:extLst>
              <a:ext uri="{FF2B5EF4-FFF2-40B4-BE49-F238E27FC236}">
                <a16:creationId xmlns:a16="http://schemas.microsoft.com/office/drawing/2014/main" id="{233FA22A-B28E-43FF-8329-015562C39F67}"/>
              </a:ext>
            </a:extLst>
          </p:cNvPr>
          <p:cNvSpPr/>
          <p:nvPr/>
        </p:nvSpPr>
        <p:spPr>
          <a:xfrm>
            <a:off x="1250159" y="2411887"/>
            <a:ext cx="457200" cy="457200"/>
          </a:xfrm>
          <a:prstGeom prst="flowChartConnec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4" name="Flowchart: Connector 23">
            <a:extLst>
              <a:ext uri="{FF2B5EF4-FFF2-40B4-BE49-F238E27FC236}">
                <a16:creationId xmlns:a16="http://schemas.microsoft.com/office/drawing/2014/main" id="{3D23EB3E-1A84-4BEF-AFF8-0D088539A5AC}"/>
              </a:ext>
            </a:extLst>
          </p:cNvPr>
          <p:cNvSpPr/>
          <p:nvPr/>
        </p:nvSpPr>
        <p:spPr>
          <a:xfrm>
            <a:off x="2763773" y="4837431"/>
            <a:ext cx="457200" cy="457200"/>
          </a:xfrm>
          <a:prstGeom prst="flowChartConnector">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TextBox 24">
            <a:extLst>
              <a:ext uri="{FF2B5EF4-FFF2-40B4-BE49-F238E27FC236}">
                <a16:creationId xmlns:a16="http://schemas.microsoft.com/office/drawing/2014/main" id="{216370FE-1ABA-4A75-B7A5-399CBEF8BDA0}"/>
              </a:ext>
            </a:extLst>
          </p:cNvPr>
          <p:cNvSpPr txBox="1"/>
          <p:nvPr/>
        </p:nvSpPr>
        <p:spPr>
          <a:xfrm>
            <a:off x="7694408" y="1356987"/>
            <a:ext cx="1672321" cy="307777"/>
          </a:xfrm>
          <a:prstGeom prst="rect">
            <a:avLst/>
          </a:prstGeom>
          <a:noFill/>
        </p:spPr>
        <p:txBody>
          <a:bodyPr wrap="square" rtlCol="0">
            <a:spAutoFit/>
          </a:bodyPr>
          <a:lstStyle>
            <a:defPPr>
              <a:defRPr lang="en-US"/>
            </a:defPPr>
            <a:lvl1pPr>
              <a:defRPr sz="1400" b="1"/>
            </a:lvl1pPr>
          </a:lstStyle>
          <a:p>
            <a:r>
              <a:rPr lang="en-US" dirty="0"/>
              <a:t>CSV Data File</a:t>
            </a:r>
          </a:p>
        </p:txBody>
      </p:sp>
      <p:sp>
        <p:nvSpPr>
          <p:cNvPr id="26" name="TextBox 25">
            <a:extLst>
              <a:ext uri="{FF2B5EF4-FFF2-40B4-BE49-F238E27FC236}">
                <a16:creationId xmlns:a16="http://schemas.microsoft.com/office/drawing/2014/main" id="{44A6B9A2-7559-425F-8BEC-75F1E03D252A}"/>
              </a:ext>
            </a:extLst>
          </p:cNvPr>
          <p:cNvSpPr txBox="1"/>
          <p:nvPr/>
        </p:nvSpPr>
        <p:spPr>
          <a:xfrm>
            <a:off x="8846758" y="4297941"/>
            <a:ext cx="1046375" cy="369332"/>
          </a:xfrm>
          <a:prstGeom prst="rect">
            <a:avLst/>
          </a:prstGeom>
          <a:noFill/>
        </p:spPr>
        <p:txBody>
          <a:bodyPr wrap="square" rtlCol="0">
            <a:spAutoFit/>
          </a:bodyPr>
          <a:lstStyle/>
          <a:p>
            <a:r>
              <a:rPr lang="en-US" dirty="0"/>
              <a:t>Zepl.com</a:t>
            </a:r>
          </a:p>
        </p:txBody>
      </p:sp>
      <p:cxnSp>
        <p:nvCxnSpPr>
          <p:cNvPr id="38" name="Straight Connector 37">
            <a:extLst>
              <a:ext uri="{FF2B5EF4-FFF2-40B4-BE49-F238E27FC236}">
                <a16:creationId xmlns:a16="http://schemas.microsoft.com/office/drawing/2014/main" id="{3417444B-7956-4C5E-ADD2-25B3EDABD93E}"/>
              </a:ext>
            </a:extLst>
          </p:cNvPr>
          <p:cNvCxnSpPr>
            <a:cxnSpLocks/>
          </p:cNvCxnSpPr>
          <p:nvPr/>
        </p:nvCxnSpPr>
        <p:spPr>
          <a:xfrm flipV="1">
            <a:off x="2327737" y="1792535"/>
            <a:ext cx="6872824" cy="172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BA4F3A-7D28-4CFA-BDE9-937C93E9B0D3}"/>
              </a:ext>
            </a:extLst>
          </p:cNvPr>
          <p:cNvCxnSpPr>
            <a:endCxn id="15" idx="3"/>
          </p:cNvCxnSpPr>
          <p:nvPr/>
        </p:nvCxnSpPr>
        <p:spPr>
          <a:xfrm>
            <a:off x="2327737" y="1809812"/>
            <a:ext cx="1" cy="607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F84FFAC-419B-429A-9299-758D08BE3D86}"/>
              </a:ext>
            </a:extLst>
          </p:cNvPr>
          <p:cNvCxnSpPr>
            <a:cxnSpLocks/>
          </p:cNvCxnSpPr>
          <p:nvPr/>
        </p:nvCxnSpPr>
        <p:spPr>
          <a:xfrm>
            <a:off x="9200561" y="1792535"/>
            <a:ext cx="0" cy="1138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4136A11-AB13-453C-8884-5ACC42E0B85C}"/>
              </a:ext>
            </a:extLst>
          </p:cNvPr>
          <p:cNvCxnSpPr>
            <a:cxnSpLocks/>
          </p:cNvCxnSpPr>
          <p:nvPr/>
        </p:nvCxnSpPr>
        <p:spPr>
          <a:xfrm flipH="1" flipV="1">
            <a:off x="2314963" y="4465948"/>
            <a:ext cx="6387" cy="841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1C1F64E-EB59-4B41-93BA-00ECE546D2FE}"/>
              </a:ext>
            </a:extLst>
          </p:cNvPr>
          <p:cNvCxnSpPr/>
          <p:nvPr/>
        </p:nvCxnSpPr>
        <p:spPr>
          <a:xfrm>
            <a:off x="2327737" y="5307291"/>
            <a:ext cx="34624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32D420E-C8E7-4EF0-B693-498E380CBF08}"/>
              </a:ext>
            </a:extLst>
          </p:cNvPr>
          <p:cNvCxnSpPr>
            <a:cxnSpLocks/>
            <a:endCxn id="13" idx="3"/>
          </p:cNvCxnSpPr>
          <p:nvPr/>
        </p:nvCxnSpPr>
        <p:spPr>
          <a:xfrm flipV="1">
            <a:off x="5765476" y="4283792"/>
            <a:ext cx="0" cy="1054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6FE79A5-CD38-4DB2-B3AB-84D5B2129692}"/>
              </a:ext>
            </a:extLst>
          </p:cNvPr>
          <p:cNvCxnSpPr>
            <a:cxnSpLocks/>
          </p:cNvCxnSpPr>
          <p:nvPr/>
        </p:nvCxnSpPr>
        <p:spPr>
          <a:xfrm flipH="1" flipV="1">
            <a:off x="5928954" y="4230513"/>
            <a:ext cx="6386" cy="1076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F32CF90-B578-4424-B4E9-4F20E4B10906}"/>
              </a:ext>
            </a:extLst>
          </p:cNvPr>
          <p:cNvCxnSpPr>
            <a:cxnSpLocks/>
          </p:cNvCxnSpPr>
          <p:nvPr/>
        </p:nvCxnSpPr>
        <p:spPr>
          <a:xfrm>
            <a:off x="5935340" y="5307291"/>
            <a:ext cx="326522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BEAE965-402F-43F3-AE74-BAD2C40AD9AF}"/>
              </a:ext>
            </a:extLst>
          </p:cNvPr>
          <p:cNvCxnSpPr>
            <a:cxnSpLocks/>
          </p:cNvCxnSpPr>
          <p:nvPr/>
        </p:nvCxnSpPr>
        <p:spPr>
          <a:xfrm flipV="1">
            <a:off x="9200561" y="4077865"/>
            <a:ext cx="22580" cy="12294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2A75088-50C3-4865-93CF-A59395BEA13D}"/>
              </a:ext>
            </a:extLst>
          </p:cNvPr>
          <p:cNvCxnSpPr>
            <a:cxnSpLocks/>
          </p:cNvCxnSpPr>
          <p:nvPr/>
        </p:nvCxnSpPr>
        <p:spPr>
          <a:xfrm>
            <a:off x="6280407" y="2965473"/>
            <a:ext cx="17401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7C88CD8-A0BE-4E7A-8683-C8C701D07296}"/>
              </a:ext>
            </a:extLst>
          </p:cNvPr>
          <p:cNvCxnSpPr>
            <a:cxnSpLocks/>
            <a:stCxn id="15" idx="2"/>
          </p:cNvCxnSpPr>
          <p:nvPr/>
        </p:nvCxnSpPr>
        <p:spPr>
          <a:xfrm>
            <a:off x="2661703" y="2965473"/>
            <a:ext cx="26383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E912677-89A9-4722-8E0C-96811C279910}"/>
              </a:ext>
            </a:extLst>
          </p:cNvPr>
          <p:cNvCxnSpPr>
            <a:cxnSpLocks/>
          </p:cNvCxnSpPr>
          <p:nvPr/>
        </p:nvCxnSpPr>
        <p:spPr>
          <a:xfrm>
            <a:off x="253641" y="2965473"/>
            <a:ext cx="1740131" cy="0"/>
          </a:xfrm>
          <a:prstGeom prst="straightConnector1">
            <a:avLst/>
          </a:prstGeom>
          <a:ln>
            <a:tailEnd type="triangle"/>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098" name="Picture 2" descr="Image result for users">
            <a:extLst>
              <a:ext uri="{FF2B5EF4-FFF2-40B4-BE49-F238E27FC236}">
                <a16:creationId xmlns:a16="http://schemas.microsoft.com/office/drawing/2014/main" id="{F4AA45FC-7F11-4AEF-803D-82B5641114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74" y="2090422"/>
            <a:ext cx="837142" cy="8371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transparent circle">
            <a:extLst>
              <a:ext uri="{FF2B5EF4-FFF2-40B4-BE49-F238E27FC236}">
                <a16:creationId xmlns:a16="http://schemas.microsoft.com/office/drawing/2014/main" id="{00E47699-F324-4B72-8174-C77514BA86E5}"/>
              </a:ext>
            </a:extLst>
          </p:cNvPr>
          <p:cNvPicPr>
            <a:picLocks noChangeAspect="1" noChangeArrowheads="1"/>
          </p:cNvPicPr>
          <p:nvPr/>
        </p:nvPicPr>
        <p:blipFill>
          <a:blip r:embed="rId3" cstate="hqprint">
            <a:duotone>
              <a:schemeClr val="accent5">
                <a:shade val="45000"/>
                <a:satMod val="135000"/>
              </a:schemeClr>
              <a:prstClr val="white"/>
            </a:duotone>
            <a:alphaModFix amt="35000"/>
            <a:extLst>
              <a:ext uri="{28A0092B-C50C-407E-A947-70E740481C1C}">
                <a14:useLocalDpi xmlns:a14="http://schemas.microsoft.com/office/drawing/2010/main" val="0"/>
              </a:ext>
            </a:extLst>
          </a:blip>
          <a:srcRect/>
          <a:stretch>
            <a:fillRect/>
          </a:stretch>
        </p:blipFill>
        <p:spPr bwMode="auto">
          <a:xfrm>
            <a:off x="7820138" y="1961133"/>
            <a:ext cx="3049789" cy="3049789"/>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F9DEB242-44B6-4A1D-815B-C2CF2CC5C29F}"/>
              </a:ext>
            </a:extLst>
          </p:cNvPr>
          <p:cNvSpPr txBox="1"/>
          <p:nvPr/>
        </p:nvSpPr>
        <p:spPr>
          <a:xfrm>
            <a:off x="8695727" y="3612174"/>
            <a:ext cx="1197406" cy="307777"/>
          </a:xfrm>
          <a:prstGeom prst="rect">
            <a:avLst/>
          </a:prstGeom>
          <a:noFill/>
        </p:spPr>
        <p:txBody>
          <a:bodyPr wrap="square" rtlCol="0">
            <a:spAutoFit/>
          </a:bodyPr>
          <a:lstStyle/>
          <a:p>
            <a:r>
              <a:rPr lang="en-US" sz="1400" dirty="0">
                <a:solidFill>
                  <a:schemeClr val="bg1"/>
                </a:solidFill>
              </a:rPr>
              <a:t>Python Script</a:t>
            </a:r>
          </a:p>
        </p:txBody>
      </p:sp>
      <p:sp>
        <p:nvSpPr>
          <p:cNvPr id="80" name="TextBox 79">
            <a:extLst>
              <a:ext uri="{FF2B5EF4-FFF2-40B4-BE49-F238E27FC236}">
                <a16:creationId xmlns:a16="http://schemas.microsoft.com/office/drawing/2014/main" id="{738D29BC-707F-416C-AA56-E47DA82A53F4}"/>
              </a:ext>
            </a:extLst>
          </p:cNvPr>
          <p:cNvSpPr txBox="1"/>
          <p:nvPr/>
        </p:nvSpPr>
        <p:spPr>
          <a:xfrm>
            <a:off x="7243704" y="4889346"/>
            <a:ext cx="1579245" cy="307777"/>
          </a:xfrm>
          <a:prstGeom prst="rect">
            <a:avLst/>
          </a:prstGeom>
          <a:noFill/>
        </p:spPr>
        <p:txBody>
          <a:bodyPr wrap="square" rtlCol="0">
            <a:spAutoFit/>
          </a:bodyPr>
          <a:lstStyle/>
          <a:p>
            <a:r>
              <a:rPr lang="en-US" sz="1400" b="1" dirty="0" smtClean="0"/>
              <a:t>Predicted Outpu</a:t>
            </a:r>
            <a:r>
              <a:rPr lang="en-US" sz="1400" b="1" dirty="0"/>
              <a:t>t</a:t>
            </a:r>
          </a:p>
        </p:txBody>
      </p:sp>
      <p:pic>
        <p:nvPicPr>
          <p:cNvPr id="4104" name="Picture 8" descr="Image result for mysql logo">
            <a:extLst>
              <a:ext uri="{FF2B5EF4-FFF2-40B4-BE49-F238E27FC236}">
                <a16:creationId xmlns:a16="http://schemas.microsoft.com/office/drawing/2014/main" id="{7299C7C6-5154-49B8-B215-C309E1C5B98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393812" y="3206172"/>
            <a:ext cx="783722" cy="78372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zepl logo">
            <a:extLst>
              <a:ext uri="{FF2B5EF4-FFF2-40B4-BE49-F238E27FC236}">
                <a16:creationId xmlns:a16="http://schemas.microsoft.com/office/drawing/2014/main" id="{7C74605C-C1C5-4F22-A2BD-283B3924EB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727" y="4239938"/>
            <a:ext cx="1232781" cy="45202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tableau logo">
            <a:extLst>
              <a:ext uri="{FF2B5EF4-FFF2-40B4-BE49-F238E27FC236}">
                <a16:creationId xmlns:a16="http://schemas.microsoft.com/office/drawing/2014/main" id="{F89449D5-E2B7-45C6-B37A-FBF395C44DAF}"/>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423447" y="3572767"/>
            <a:ext cx="1818384" cy="840106"/>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Image result for cpanel logo">
            <a:extLst>
              <a:ext uri="{FF2B5EF4-FFF2-40B4-BE49-F238E27FC236}">
                <a16:creationId xmlns:a16="http://schemas.microsoft.com/office/drawing/2014/main" id="{5ACA4377-3368-437D-B440-96EA6E2277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5389" y="1463562"/>
            <a:ext cx="1687105" cy="86680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216370FE-1ABA-4A75-B7A5-399CBEF8BDA0}"/>
              </a:ext>
            </a:extLst>
          </p:cNvPr>
          <p:cNvSpPr txBox="1"/>
          <p:nvPr/>
        </p:nvSpPr>
        <p:spPr>
          <a:xfrm>
            <a:off x="3262145" y="4896373"/>
            <a:ext cx="1802454" cy="307777"/>
          </a:xfrm>
          <a:prstGeom prst="rect">
            <a:avLst/>
          </a:prstGeom>
          <a:noFill/>
        </p:spPr>
        <p:txBody>
          <a:bodyPr wrap="square" rtlCol="0">
            <a:spAutoFit/>
          </a:bodyPr>
          <a:lstStyle>
            <a:defPPr>
              <a:defRPr lang="en-US"/>
            </a:defPPr>
            <a:lvl1pPr>
              <a:defRPr sz="1400" b="1"/>
            </a:lvl1pPr>
          </a:lstStyle>
          <a:p>
            <a:r>
              <a:rPr lang="en-US" dirty="0"/>
              <a:t>Data for dashboard</a:t>
            </a:r>
          </a:p>
        </p:txBody>
      </p:sp>
      <p:sp>
        <p:nvSpPr>
          <p:cNvPr id="39" name="TextBox 38">
            <a:extLst>
              <a:ext uri="{FF2B5EF4-FFF2-40B4-BE49-F238E27FC236}">
                <a16:creationId xmlns:a16="http://schemas.microsoft.com/office/drawing/2014/main" id="{216370FE-1ABA-4A75-B7A5-399CBEF8BDA0}"/>
              </a:ext>
            </a:extLst>
          </p:cNvPr>
          <p:cNvSpPr txBox="1"/>
          <p:nvPr/>
        </p:nvSpPr>
        <p:spPr>
          <a:xfrm>
            <a:off x="411239" y="3040458"/>
            <a:ext cx="1802454" cy="307777"/>
          </a:xfrm>
          <a:prstGeom prst="rect">
            <a:avLst/>
          </a:prstGeom>
          <a:noFill/>
        </p:spPr>
        <p:txBody>
          <a:bodyPr wrap="square" rtlCol="0">
            <a:spAutoFit/>
          </a:bodyPr>
          <a:lstStyle>
            <a:defPPr>
              <a:defRPr lang="en-US"/>
            </a:defPPr>
            <a:lvl1pPr>
              <a:defRPr sz="1400" b="1"/>
            </a:lvl1pPr>
          </a:lstStyle>
          <a:p>
            <a:r>
              <a:rPr lang="en-US" dirty="0" smtClean="0"/>
              <a:t>User Inputs</a:t>
            </a:r>
            <a:endParaRPr lang="en-US" dirty="0"/>
          </a:p>
        </p:txBody>
      </p:sp>
      <p:sp>
        <p:nvSpPr>
          <p:cNvPr id="40" name="TextBox 39">
            <a:extLst>
              <a:ext uri="{FF2B5EF4-FFF2-40B4-BE49-F238E27FC236}">
                <a16:creationId xmlns:a16="http://schemas.microsoft.com/office/drawing/2014/main" id="{216370FE-1ABA-4A75-B7A5-399CBEF8BDA0}"/>
              </a:ext>
            </a:extLst>
          </p:cNvPr>
          <p:cNvSpPr txBox="1"/>
          <p:nvPr/>
        </p:nvSpPr>
        <p:spPr>
          <a:xfrm>
            <a:off x="4078591" y="2539658"/>
            <a:ext cx="1802454" cy="307777"/>
          </a:xfrm>
          <a:prstGeom prst="rect">
            <a:avLst/>
          </a:prstGeom>
          <a:noFill/>
        </p:spPr>
        <p:txBody>
          <a:bodyPr wrap="square" rtlCol="0">
            <a:spAutoFit/>
          </a:bodyPr>
          <a:lstStyle>
            <a:defPPr>
              <a:defRPr lang="en-US"/>
            </a:defPPr>
            <a:lvl1pPr>
              <a:defRPr sz="1400" b="1"/>
            </a:lvl1pPr>
          </a:lstStyle>
          <a:p>
            <a:r>
              <a:rPr lang="en-US" dirty="0" smtClean="0"/>
              <a:t>Data is stored</a:t>
            </a:r>
            <a:endParaRPr lang="en-US" dirty="0"/>
          </a:p>
        </p:txBody>
      </p:sp>
      <p:cxnSp>
        <p:nvCxnSpPr>
          <p:cNvPr id="3" name="Straight Arrow Connector 2"/>
          <p:cNvCxnSpPr/>
          <p:nvPr/>
        </p:nvCxnSpPr>
        <p:spPr>
          <a:xfrm flipH="1">
            <a:off x="5785673" y="2400111"/>
            <a:ext cx="1" cy="5017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280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715CE-F3AE-4B81-9B1F-F38A3A2838B8}"/>
              </a:ext>
            </a:extLst>
          </p:cNvPr>
          <p:cNvSpPr>
            <a:spLocks noGrp="1"/>
          </p:cNvSpPr>
          <p:nvPr>
            <p:ph type="title"/>
          </p:nvPr>
        </p:nvSpPr>
        <p:spPr/>
        <p:txBody>
          <a:bodyPr/>
          <a:lstStyle/>
          <a:p>
            <a:r>
              <a:rPr lang="en-US" dirty="0"/>
              <a:t>Resources </a:t>
            </a:r>
          </a:p>
        </p:txBody>
      </p:sp>
      <p:sp>
        <p:nvSpPr>
          <p:cNvPr id="3" name="Content Placeholder 2">
            <a:extLst>
              <a:ext uri="{FF2B5EF4-FFF2-40B4-BE49-F238E27FC236}">
                <a16:creationId xmlns:a16="http://schemas.microsoft.com/office/drawing/2014/main" id="{C4643CD4-7313-496C-803F-F27819F68F63}"/>
              </a:ext>
            </a:extLst>
          </p:cNvPr>
          <p:cNvSpPr>
            <a:spLocks noGrp="1"/>
          </p:cNvSpPr>
          <p:nvPr>
            <p:ph idx="1"/>
          </p:nvPr>
        </p:nvSpPr>
        <p:spPr/>
        <p:txBody>
          <a:bodyPr/>
          <a:lstStyle/>
          <a:p>
            <a:r>
              <a:rPr lang="en-US" sz="1100" dirty="0">
                <a:hlinkClick r:id="rId2"/>
              </a:rPr>
              <a:t>www.theguardian.com/science/2015/feb/04/half-people-britain-cancer-research</a:t>
            </a:r>
            <a:endParaRPr lang="en-US" sz="1100" dirty="0"/>
          </a:p>
          <a:p>
            <a:r>
              <a:rPr lang="en-US" sz="1100" dirty="0"/>
              <a:t>Machine  learning for Healthcare Analytics, Eduonix Learning Solution</a:t>
            </a:r>
          </a:p>
          <a:p>
            <a:r>
              <a:rPr lang="en-US" sz="1100" dirty="0"/>
              <a:t>Havas Lynx Group-- Dr Ashley Davies</a:t>
            </a:r>
          </a:p>
          <a:p>
            <a:r>
              <a:rPr lang="en-US" sz="1100" dirty="0">
                <a:hlinkClick r:id="rId3"/>
              </a:rPr>
              <a:t>https://www.youtube.com/watch?v=ZGJ169HpZqc&amp;feature=youtu.be</a:t>
            </a:r>
            <a:endParaRPr lang="en-US" sz="1100" dirty="0"/>
          </a:p>
          <a:p>
            <a:r>
              <a:rPr lang="en-US" sz="1100" dirty="0">
                <a:hlinkClick r:id="rId4"/>
              </a:rPr>
              <a:t>www.webmd.com/cancer/understanding-cancer-basics</a:t>
            </a:r>
            <a:endParaRPr lang="en-US" sz="1100" dirty="0"/>
          </a:p>
          <a:p>
            <a:r>
              <a:rPr lang="en-US" sz="1100" dirty="0">
                <a:hlinkClick r:id="rId5"/>
              </a:rPr>
              <a:t>https://gis.cdc.gov/Cancer/USCS/DataViz.html</a:t>
            </a:r>
            <a:endParaRPr lang="en-US" sz="1100" dirty="0"/>
          </a:p>
          <a:p>
            <a:endParaRPr lang="en-US" sz="1200" dirty="0"/>
          </a:p>
          <a:p>
            <a:endParaRPr lang="en-US" dirty="0"/>
          </a:p>
          <a:p>
            <a:endParaRPr lang="en-US" dirty="0"/>
          </a:p>
        </p:txBody>
      </p:sp>
    </p:spTree>
    <p:extLst>
      <p:ext uri="{BB962C8B-B14F-4D97-AF65-F5344CB8AC3E}">
        <p14:creationId xmlns:p14="http://schemas.microsoft.com/office/powerpoint/2010/main" val="1338696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A9C87-5776-408B-BD09-895F2C648389}"/>
              </a:ext>
            </a:extLst>
          </p:cNvPr>
          <p:cNvSpPr>
            <a:spLocks noGrp="1"/>
          </p:cNvSpPr>
          <p:nvPr>
            <p:ph type="title"/>
          </p:nvPr>
        </p:nvSpPr>
        <p:spPr/>
        <p:txBody>
          <a:bodyPr/>
          <a:lstStyle/>
          <a:p>
            <a:endParaRPr lang="en-US" dirty="0"/>
          </a:p>
        </p:txBody>
      </p:sp>
      <p:sp>
        <p:nvSpPr>
          <p:cNvPr id="23" name="Content Placeholder 22">
            <a:extLst>
              <a:ext uri="{FF2B5EF4-FFF2-40B4-BE49-F238E27FC236}">
                <a16:creationId xmlns:a16="http://schemas.microsoft.com/office/drawing/2014/main" id="{1D4E06AA-CD12-499C-BB5A-2B1B4D61A0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49089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E34D2-47AC-470B-AF64-C2AE4BDA46B1}"/>
              </a:ext>
            </a:extLst>
          </p:cNvPr>
          <p:cNvSpPr>
            <a:spLocks noGrp="1"/>
          </p:cNvSpPr>
          <p:nvPr>
            <p:ph type="title"/>
          </p:nvPr>
        </p:nvSpPr>
        <p:spPr/>
        <p:txBody>
          <a:bodyPr>
            <a:normAutofit/>
          </a:bodyPr>
          <a:lstStyle/>
          <a:p>
            <a:r>
              <a:rPr lang="en-US" sz="2800" b="1" dirty="0">
                <a:solidFill>
                  <a:srgbClr val="002060"/>
                </a:solidFill>
              </a:rPr>
              <a:t>If you were born after 1960…</a:t>
            </a:r>
          </a:p>
        </p:txBody>
      </p:sp>
      <p:sp>
        <p:nvSpPr>
          <p:cNvPr id="3" name="Content Placeholder 2">
            <a:extLst>
              <a:ext uri="{FF2B5EF4-FFF2-40B4-BE49-F238E27FC236}">
                <a16:creationId xmlns:a16="http://schemas.microsoft.com/office/drawing/2014/main" id="{132710F1-0E85-409B-B9AE-0A91CEF6A2BB}"/>
              </a:ext>
            </a:extLst>
          </p:cNvPr>
          <p:cNvSpPr>
            <a:spLocks noGrp="1"/>
          </p:cNvSpPr>
          <p:nvPr>
            <p:ph idx="1"/>
          </p:nvPr>
        </p:nvSpPr>
        <p:spPr>
          <a:xfrm>
            <a:off x="2357834" y="2167219"/>
            <a:ext cx="1924936" cy="677262"/>
          </a:xfrm>
        </p:spPr>
        <p:txBody>
          <a:bodyPr>
            <a:normAutofit/>
          </a:bodyPr>
          <a:lstStyle/>
          <a:p>
            <a:pPr marL="0" indent="0">
              <a:buNone/>
            </a:pPr>
            <a:r>
              <a:rPr lang="en-US" i="1" dirty="0"/>
              <a:t>….</a:t>
            </a:r>
            <a:r>
              <a:rPr lang="en-US" sz="2000" i="1" dirty="0"/>
              <a:t>There’s a</a:t>
            </a:r>
          </a:p>
        </p:txBody>
      </p:sp>
      <p:pic>
        <p:nvPicPr>
          <p:cNvPr id="4098" name="Picture 2" descr="Image result for gender">
            <a:extLst>
              <a:ext uri="{FF2B5EF4-FFF2-40B4-BE49-F238E27FC236}">
                <a16:creationId xmlns:a16="http://schemas.microsoft.com/office/drawing/2014/main" id="{D06C58EB-B50A-49F1-90A7-C91F12820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1748" y="1205121"/>
            <a:ext cx="2334252" cy="23342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45EDE18-0AED-403C-8747-2704B2853987}"/>
              </a:ext>
            </a:extLst>
          </p:cNvPr>
          <p:cNvSpPr/>
          <p:nvPr/>
        </p:nvSpPr>
        <p:spPr>
          <a:xfrm>
            <a:off x="5772229" y="2316699"/>
            <a:ext cx="3455370" cy="461665"/>
          </a:xfrm>
          <a:prstGeom prst="rect">
            <a:avLst/>
          </a:prstGeom>
        </p:spPr>
        <p:txBody>
          <a:bodyPr wrap="none">
            <a:spAutoFit/>
          </a:bodyPr>
          <a:lstStyle/>
          <a:p>
            <a:r>
              <a:rPr lang="en-US" sz="2400" i="1" dirty="0"/>
              <a:t>chance you will get cancer</a:t>
            </a:r>
            <a:endParaRPr lang="en-US" sz="2400" dirty="0"/>
          </a:p>
        </p:txBody>
      </p:sp>
      <p:sp>
        <p:nvSpPr>
          <p:cNvPr id="9" name="Flowchart: Connector 8">
            <a:extLst>
              <a:ext uri="{FF2B5EF4-FFF2-40B4-BE49-F238E27FC236}">
                <a16:creationId xmlns:a16="http://schemas.microsoft.com/office/drawing/2014/main" id="{56859986-7D94-4CE8-9C03-E946D0C5C500}"/>
              </a:ext>
            </a:extLst>
          </p:cNvPr>
          <p:cNvSpPr/>
          <p:nvPr/>
        </p:nvSpPr>
        <p:spPr>
          <a:xfrm>
            <a:off x="4480910" y="2313273"/>
            <a:ext cx="920649" cy="854134"/>
          </a:xfrm>
          <a:prstGeom prst="flowChartConnector">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rgbClr val="F87CF2"/>
                </a:solidFill>
              </a:rPr>
              <a:t>50%</a:t>
            </a:r>
          </a:p>
        </p:txBody>
      </p:sp>
      <p:sp>
        <p:nvSpPr>
          <p:cNvPr id="10" name="Footer Placeholder 9">
            <a:extLst>
              <a:ext uri="{FF2B5EF4-FFF2-40B4-BE49-F238E27FC236}">
                <a16:creationId xmlns:a16="http://schemas.microsoft.com/office/drawing/2014/main" id="{52302E9B-ADF1-4C77-AEE1-3ED6AC6F0D7A}"/>
              </a:ext>
            </a:extLst>
          </p:cNvPr>
          <p:cNvSpPr>
            <a:spLocks noGrp="1"/>
          </p:cNvSpPr>
          <p:nvPr>
            <p:ph type="ftr" sz="quarter" idx="11"/>
          </p:nvPr>
        </p:nvSpPr>
        <p:spPr>
          <a:xfrm>
            <a:off x="2336800" y="6356350"/>
            <a:ext cx="8737600" cy="365125"/>
          </a:xfrm>
        </p:spPr>
        <p:txBody>
          <a:bodyPr/>
          <a:lstStyle/>
          <a:p>
            <a:r>
              <a:rPr lang="en-US" dirty="0"/>
              <a:t>One in two people will be diagnosed with cancer in their lifetime, according to </a:t>
            </a:r>
            <a:r>
              <a:rPr lang="en-US" dirty="0">
                <a:hlinkClick r:id="rId3"/>
              </a:rPr>
              <a:t>Cancer</a:t>
            </a:r>
            <a:r>
              <a:rPr lang="en-US" dirty="0"/>
              <a:t> Research UK.</a:t>
            </a:r>
          </a:p>
          <a:p>
            <a:r>
              <a:rPr lang="en-US" i="1" dirty="0"/>
              <a:t>www.theguardian.com/science/2015/feb/04/half-people-britain-cancer-research</a:t>
            </a:r>
          </a:p>
        </p:txBody>
      </p:sp>
      <p:sp>
        <p:nvSpPr>
          <p:cNvPr id="12" name="Slide Number Placeholder 11">
            <a:extLst>
              <a:ext uri="{FF2B5EF4-FFF2-40B4-BE49-F238E27FC236}">
                <a16:creationId xmlns:a16="http://schemas.microsoft.com/office/drawing/2014/main" id="{E1DA6599-61CD-4A65-8B4F-8E7C8A14819F}"/>
              </a:ext>
            </a:extLst>
          </p:cNvPr>
          <p:cNvSpPr>
            <a:spLocks noGrp="1"/>
          </p:cNvSpPr>
          <p:nvPr>
            <p:ph type="sldNum" sz="quarter" idx="12"/>
          </p:nvPr>
        </p:nvSpPr>
        <p:spPr/>
        <p:txBody>
          <a:bodyPr/>
          <a:lstStyle/>
          <a:p>
            <a:fld id="{E20427ED-208A-4EB2-91FB-4E1F13CF2FC0}" type="slidenum">
              <a:rPr lang="en-US" smtClean="0"/>
              <a:t>2</a:t>
            </a:fld>
            <a:endParaRPr lang="en-US" dirty="0"/>
          </a:p>
        </p:txBody>
      </p:sp>
      <p:sp>
        <p:nvSpPr>
          <p:cNvPr id="16" name="Rectangle 15">
            <a:extLst>
              <a:ext uri="{FF2B5EF4-FFF2-40B4-BE49-F238E27FC236}">
                <a16:creationId xmlns:a16="http://schemas.microsoft.com/office/drawing/2014/main" id="{B8551D3B-761C-4D72-8CEA-8BDE050D1826}"/>
              </a:ext>
            </a:extLst>
          </p:cNvPr>
          <p:cNvSpPr/>
          <p:nvPr/>
        </p:nvSpPr>
        <p:spPr>
          <a:xfrm>
            <a:off x="838200" y="3866042"/>
            <a:ext cx="5257800" cy="1938992"/>
          </a:xfrm>
          <a:prstGeom prst="rect">
            <a:avLst/>
          </a:prstGeom>
        </p:spPr>
        <p:txBody>
          <a:bodyPr wrap="square">
            <a:spAutoFit/>
          </a:bodyPr>
          <a:lstStyle/>
          <a:p>
            <a:pPr fontAlgn="base"/>
            <a:r>
              <a:rPr lang="en-US" sz="2400" b="1" dirty="0">
                <a:solidFill>
                  <a:schemeClr val="accent1">
                    <a:lumMod val="50000"/>
                  </a:schemeClr>
                </a:solidFill>
                <a:latin typeface="+mj-lt"/>
              </a:rPr>
              <a:t>Do you know that almost half of cancers are diagnosed only when the disease is at an advanced stage, meaning treatment is both more expensive and less likely to succeed?</a:t>
            </a:r>
          </a:p>
        </p:txBody>
      </p:sp>
      <p:pic>
        <p:nvPicPr>
          <p:cNvPr id="18" name="Picture 17">
            <a:extLst>
              <a:ext uri="{FF2B5EF4-FFF2-40B4-BE49-F238E27FC236}">
                <a16:creationId xmlns:a16="http://schemas.microsoft.com/office/drawing/2014/main" id="{A8CD87BB-F472-4140-BBC7-3A48199A4FB2}"/>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012816" y="2743200"/>
            <a:ext cx="6179184" cy="3613150"/>
          </a:xfrm>
          <a:prstGeom prst="rect">
            <a:avLst/>
          </a:prstGeom>
        </p:spPr>
      </p:pic>
    </p:spTree>
    <p:extLst>
      <p:ext uri="{BB962C8B-B14F-4D97-AF65-F5344CB8AC3E}">
        <p14:creationId xmlns:p14="http://schemas.microsoft.com/office/powerpoint/2010/main" val="10595192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8D70B121-56F4-4848-B38B-182089D909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2D72A2C9-F3CA-4216-8BAD-FA4C970C3C4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F7EDF17-D4A6-436A-B68F-4B7E83580489}"/>
              </a:ext>
            </a:extLst>
          </p:cNvPr>
          <p:cNvSpPr>
            <a:spLocks noGrp="1"/>
          </p:cNvSpPr>
          <p:nvPr>
            <p:ph idx="1"/>
          </p:nvPr>
        </p:nvSpPr>
        <p:spPr>
          <a:xfrm>
            <a:off x="4976031" y="963877"/>
            <a:ext cx="6520543" cy="4620177"/>
          </a:xfrm>
        </p:spPr>
        <p:txBody>
          <a:bodyPr anchor="ctr">
            <a:normAutofit/>
          </a:bodyPr>
          <a:lstStyle/>
          <a:p>
            <a:r>
              <a:rPr lang="en-US" sz="2400" b="1" dirty="0"/>
              <a:t>Cancer Awareness: </a:t>
            </a:r>
            <a:r>
              <a:rPr lang="en-US" sz="1800" i="1" dirty="0"/>
              <a:t>Basics of how cancer works and the broad cancer types in a simple and understandable way.</a:t>
            </a:r>
          </a:p>
          <a:p>
            <a:r>
              <a:rPr lang="en-US" sz="2400" b="1" dirty="0"/>
              <a:t>Data visualization </a:t>
            </a:r>
            <a:r>
              <a:rPr lang="en-US" sz="1800" dirty="0"/>
              <a:t>with Clinics Map, Charts for Diagnosis and Cancer types</a:t>
            </a:r>
          </a:p>
          <a:p>
            <a:r>
              <a:rPr lang="en-US" sz="2400" b="1" dirty="0"/>
              <a:t>AI or Machine Learning </a:t>
            </a:r>
            <a:r>
              <a:rPr lang="en-US" sz="2000" dirty="0"/>
              <a:t>to </a:t>
            </a:r>
            <a:r>
              <a:rPr lang="en-US" sz="1800" dirty="0"/>
              <a:t>reduce the risk of developing Cancer</a:t>
            </a:r>
            <a:endParaRPr lang="en-US" sz="1800" i="1" dirty="0"/>
          </a:p>
          <a:p>
            <a:pPr marL="0" indent="0">
              <a:buNone/>
            </a:pPr>
            <a:endParaRPr lang="en-US" sz="2400" dirty="0"/>
          </a:p>
        </p:txBody>
      </p:sp>
      <p:sp>
        <p:nvSpPr>
          <p:cNvPr id="19" name="Footer Placeholder 9">
            <a:extLst>
              <a:ext uri="{FF2B5EF4-FFF2-40B4-BE49-F238E27FC236}">
                <a16:creationId xmlns:a16="http://schemas.microsoft.com/office/drawing/2014/main" id="{CE876DE8-8A46-4A72-A80A-BAF2F192ED19}"/>
              </a:ext>
            </a:extLst>
          </p:cNvPr>
          <p:cNvSpPr>
            <a:spLocks noGrp="1"/>
          </p:cNvSpPr>
          <p:nvPr>
            <p:ph type="ftr" sz="quarter" idx="11"/>
          </p:nvPr>
        </p:nvSpPr>
        <p:spPr>
          <a:xfrm>
            <a:off x="2336800" y="6356350"/>
            <a:ext cx="8737600" cy="365125"/>
          </a:xfrm>
        </p:spPr>
        <p:txBody>
          <a:bodyPr/>
          <a:lstStyle/>
          <a:p>
            <a:endParaRPr lang="en-US" dirty="0"/>
          </a:p>
          <a:p>
            <a:r>
              <a:rPr lang="en-US" dirty="0"/>
              <a:t>Estimates are based on cases reported by NPCR registries from 2001-2014 and follow-up of patients through 2014. </a:t>
            </a:r>
          </a:p>
        </p:txBody>
      </p:sp>
      <p:pic>
        <p:nvPicPr>
          <p:cNvPr id="8" name="Picture 7" descr="A close up of a logo&#10;&#10;Description automatically generated">
            <a:extLst>
              <a:ext uri="{FF2B5EF4-FFF2-40B4-BE49-F238E27FC236}">
                <a16:creationId xmlns:a16="http://schemas.microsoft.com/office/drawing/2014/main" id="{0EDA4DB9-D32F-431D-8396-B4C251F84E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5" y="320040"/>
            <a:ext cx="4873397" cy="4873397"/>
          </a:xfrm>
          <a:prstGeom prst="rect">
            <a:avLst/>
          </a:prstGeom>
        </p:spPr>
      </p:pic>
    </p:spTree>
    <p:extLst>
      <p:ext uri="{BB962C8B-B14F-4D97-AF65-F5344CB8AC3E}">
        <p14:creationId xmlns:p14="http://schemas.microsoft.com/office/powerpoint/2010/main" val="201984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99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B9FC3-DBAA-4316-A0FC-4868BD9C4037}"/>
              </a:ext>
            </a:extLst>
          </p:cNvPr>
          <p:cNvSpPr>
            <a:spLocks noGrp="1"/>
          </p:cNvSpPr>
          <p:nvPr>
            <p:ph type="title"/>
          </p:nvPr>
        </p:nvSpPr>
        <p:spPr>
          <a:xfrm>
            <a:off x="838200" y="365125"/>
            <a:ext cx="10515600" cy="1325563"/>
          </a:xfrm>
        </p:spPr>
        <p:txBody>
          <a:bodyPr>
            <a:normAutofit/>
          </a:bodyPr>
          <a:lstStyle/>
          <a:p>
            <a:r>
              <a:rPr lang="en-US" sz="2800" b="1" dirty="0">
                <a:solidFill>
                  <a:srgbClr val="002060"/>
                </a:solidFill>
                <a:effectLst>
                  <a:outerShdw blurRad="38100" dist="38100" dir="2700000" algn="tl">
                    <a:srgbClr val="000000">
                      <a:alpha val="43137"/>
                    </a:srgbClr>
                  </a:outerShdw>
                </a:effectLst>
              </a:rPr>
              <a:t>What even is cancer?!</a:t>
            </a:r>
          </a:p>
        </p:txBody>
      </p:sp>
      <p:graphicFrame>
        <p:nvGraphicFramePr>
          <p:cNvPr id="12" name="Diagram 11">
            <a:extLst>
              <a:ext uri="{FF2B5EF4-FFF2-40B4-BE49-F238E27FC236}">
                <a16:creationId xmlns:a16="http://schemas.microsoft.com/office/drawing/2014/main" id="{446235B6-1284-4A50-97D2-45F99412B129}"/>
              </a:ext>
            </a:extLst>
          </p:cNvPr>
          <p:cNvGraphicFramePr/>
          <p:nvPr>
            <p:extLst>
              <p:ext uri="{D42A27DB-BD31-4B8C-83A1-F6EECF244321}">
                <p14:modId xmlns:p14="http://schemas.microsoft.com/office/powerpoint/2010/main" val="1463835407"/>
              </p:ext>
            </p:extLst>
          </p:nvPr>
        </p:nvGraphicFramePr>
        <p:xfrm>
          <a:off x="1022882" y="1825625"/>
          <a:ext cx="4685191" cy="2755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13">
            <a:extLst>
              <a:ext uri="{FF2B5EF4-FFF2-40B4-BE49-F238E27FC236}">
                <a16:creationId xmlns:a16="http://schemas.microsoft.com/office/drawing/2014/main" id="{CE36427E-409F-4FAE-BA88-3904BA70AB90}"/>
              </a:ext>
            </a:extLst>
          </p:cNvPr>
          <p:cNvPicPr>
            <a:picLocks noChangeAspect="1"/>
          </p:cNvPicPr>
          <p:nvPr/>
        </p:nvPicPr>
        <p:blipFill>
          <a:blip r:embed="rId7"/>
          <a:stretch>
            <a:fillRect/>
          </a:stretch>
        </p:blipFill>
        <p:spPr>
          <a:xfrm>
            <a:off x="7549284" y="1952763"/>
            <a:ext cx="3804516" cy="2611019"/>
          </a:xfrm>
          <a:prstGeom prst="rect">
            <a:avLst/>
          </a:prstGeom>
        </p:spPr>
      </p:pic>
      <p:pic>
        <p:nvPicPr>
          <p:cNvPr id="1032" name="Picture 8" descr="Image result for cancers act like weeds in  a garden">
            <a:extLst>
              <a:ext uri="{FF2B5EF4-FFF2-40B4-BE49-F238E27FC236}">
                <a16:creationId xmlns:a16="http://schemas.microsoft.com/office/drawing/2014/main" id="{E471674C-7423-4550-B41E-6DBFF19263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84973" y="2108453"/>
            <a:ext cx="2423527" cy="229964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685CEBD-D592-43F5-8DD4-844E13BDB942}"/>
              </a:ext>
            </a:extLst>
          </p:cNvPr>
          <p:cNvSpPr txBox="1"/>
          <p:nvPr/>
        </p:nvSpPr>
        <p:spPr>
          <a:xfrm>
            <a:off x="1057473" y="4999341"/>
            <a:ext cx="10599651" cy="646331"/>
          </a:xfrm>
          <a:prstGeom prst="rect">
            <a:avLst/>
          </a:prstGeom>
          <a:noFill/>
        </p:spPr>
        <p:txBody>
          <a:bodyPr wrap="square" rtlCol="0">
            <a:spAutoFit/>
          </a:bodyPr>
          <a:lstStyle/>
          <a:p>
            <a:r>
              <a:rPr lang="en-US" dirty="0"/>
              <a:t>Cancers cells are like weeds in your garden. Sometimes, the soil can allow weeds to grow and spread, and soon, the entire garden suffers as your plants compete for space and nutrients </a:t>
            </a:r>
          </a:p>
        </p:txBody>
      </p:sp>
      <p:sp>
        <p:nvSpPr>
          <p:cNvPr id="24" name="Footer Placeholder 9">
            <a:extLst>
              <a:ext uri="{FF2B5EF4-FFF2-40B4-BE49-F238E27FC236}">
                <a16:creationId xmlns:a16="http://schemas.microsoft.com/office/drawing/2014/main" id="{6CAD5BD6-51C7-42E4-9621-1CF4A3B3B3B8}"/>
              </a:ext>
            </a:extLst>
          </p:cNvPr>
          <p:cNvSpPr>
            <a:spLocks noGrp="1"/>
          </p:cNvSpPr>
          <p:nvPr>
            <p:ph type="ftr" sz="quarter" idx="11"/>
          </p:nvPr>
        </p:nvSpPr>
        <p:spPr>
          <a:xfrm>
            <a:off x="2256901" y="6391861"/>
            <a:ext cx="8737600" cy="365125"/>
          </a:xfrm>
        </p:spPr>
        <p:txBody>
          <a:bodyPr/>
          <a:lstStyle/>
          <a:p>
            <a:endParaRPr lang="en-US" dirty="0"/>
          </a:p>
          <a:p>
            <a:r>
              <a:rPr lang="en-US" sz="1000" dirty="0"/>
              <a:t>Havas Lynx Group-- Dr Ashley Davies, Immuno-Oncology | Bristol-Myers Squibb</a:t>
            </a:r>
          </a:p>
          <a:p>
            <a:r>
              <a:rPr lang="en-US" sz="1000" dirty="0">
                <a:hlinkClick r:id="rId9"/>
              </a:rPr>
              <a:t>https://www.youtube.com/watch?v=ZGJ169HpZqc&amp;feature=youtu.be</a:t>
            </a:r>
            <a:endParaRPr lang="en-US" sz="1000" dirty="0"/>
          </a:p>
          <a:p>
            <a:endParaRPr lang="en-US" dirty="0"/>
          </a:p>
        </p:txBody>
      </p:sp>
    </p:spTree>
    <p:extLst>
      <p:ext uri="{BB962C8B-B14F-4D97-AF65-F5344CB8AC3E}">
        <p14:creationId xmlns:p14="http://schemas.microsoft.com/office/powerpoint/2010/main" val="2641141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lt1">
                <a:hueOff val="0"/>
                <a:satOff val="0"/>
                <a:lumOff val="0"/>
                <a:alphaOff val="0"/>
                <a:satMod val="103000"/>
                <a:lumMod val="102000"/>
                <a:tint val="94000"/>
              </a:schemeClr>
            </a:gs>
            <a:gs pos="10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606C1-1910-47EC-9FDD-D44D8C82E842}"/>
              </a:ext>
            </a:extLst>
          </p:cNvPr>
          <p:cNvSpPr>
            <a:spLocks noGrp="1"/>
          </p:cNvSpPr>
          <p:nvPr>
            <p:ph type="title"/>
          </p:nvPr>
        </p:nvSpPr>
        <p:spPr>
          <a:xfrm>
            <a:off x="838200" y="500062"/>
            <a:ext cx="10515600" cy="1325563"/>
          </a:xfrm>
        </p:spPr>
        <p:txBody>
          <a:bodyPr>
            <a:normAutofit/>
          </a:bodyPr>
          <a:lstStyle/>
          <a:p>
            <a:r>
              <a:rPr lang="en-US" sz="2800" b="1" dirty="0">
                <a:solidFill>
                  <a:srgbClr val="002060"/>
                </a:solidFill>
                <a:effectLst>
                  <a:outerShdw blurRad="38100" dist="38100" dir="2700000" algn="tl">
                    <a:srgbClr val="000000">
                      <a:alpha val="43137"/>
                    </a:srgbClr>
                  </a:outerShdw>
                </a:effectLst>
              </a:rPr>
              <a:t>We class cancer by cell type </a:t>
            </a:r>
          </a:p>
        </p:txBody>
      </p:sp>
      <p:sp>
        <p:nvSpPr>
          <p:cNvPr id="3" name="Content Placeholder 2">
            <a:extLst>
              <a:ext uri="{FF2B5EF4-FFF2-40B4-BE49-F238E27FC236}">
                <a16:creationId xmlns:a16="http://schemas.microsoft.com/office/drawing/2014/main" id="{E797FF3D-BF19-413D-B220-777DA9D17608}"/>
              </a:ext>
            </a:extLst>
          </p:cNvPr>
          <p:cNvSpPr>
            <a:spLocks noGrp="1"/>
          </p:cNvSpPr>
          <p:nvPr>
            <p:ph idx="1"/>
          </p:nvPr>
        </p:nvSpPr>
        <p:spPr>
          <a:xfrm>
            <a:off x="838200" y="1825625"/>
            <a:ext cx="10515600" cy="4351338"/>
          </a:xfrm>
        </p:spPr>
        <p:txBody>
          <a:bodyPr>
            <a:normAutofit/>
          </a:bodyPr>
          <a:lstStyle/>
          <a:p>
            <a:pPr marL="0" indent="0">
              <a:buNone/>
            </a:pPr>
            <a:r>
              <a:rPr lang="en-US" sz="2000" dirty="0"/>
              <a:t>We can group cancers according to the </a:t>
            </a:r>
            <a:r>
              <a:rPr lang="en-US" sz="2000" b="1" u="sng" dirty="0">
                <a:solidFill>
                  <a:srgbClr val="002060"/>
                </a:solidFill>
                <a:effectLst>
                  <a:outerShdw blurRad="38100" dist="38100" dir="2700000" algn="tl">
                    <a:srgbClr val="000000">
                      <a:alpha val="43137"/>
                    </a:srgbClr>
                  </a:outerShdw>
                </a:effectLst>
              </a:rPr>
              <a:t>type of cell </a:t>
            </a:r>
            <a:r>
              <a:rPr lang="en-US" sz="2000" dirty="0"/>
              <a:t>they start in </a:t>
            </a:r>
          </a:p>
          <a:p>
            <a:pPr marL="0" indent="0">
              <a:buNone/>
            </a:pPr>
            <a:r>
              <a:rPr lang="en-US" sz="1600" dirty="0"/>
              <a:t>There are </a:t>
            </a:r>
            <a:r>
              <a:rPr lang="en-US" sz="1600" b="1" dirty="0">
                <a:solidFill>
                  <a:srgbClr val="C00000"/>
                </a:solidFill>
              </a:rPr>
              <a:t>five</a:t>
            </a:r>
            <a:r>
              <a:rPr lang="en-US" sz="1600" dirty="0"/>
              <a:t> main types:</a:t>
            </a:r>
          </a:p>
          <a:p>
            <a:pPr marL="514350" indent="-514350">
              <a:buClr>
                <a:srgbClr val="C00000"/>
              </a:buClr>
              <a:buFont typeface="+mj-lt"/>
              <a:buAutoNum type="arabicPeriod"/>
            </a:pPr>
            <a:r>
              <a:rPr lang="en-US" sz="1600" b="1" dirty="0"/>
              <a:t>Carcinoma</a:t>
            </a:r>
          </a:p>
          <a:p>
            <a:pPr marL="514350" indent="-514350">
              <a:buClr>
                <a:srgbClr val="C00000"/>
              </a:buClr>
              <a:buFont typeface="+mj-lt"/>
              <a:buAutoNum type="arabicPeriod"/>
            </a:pPr>
            <a:r>
              <a:rPr lang="en-US" sz="1600" b="1" dirty="0"/>
              <a:t>Sarcoma</a:t>
            </a:r>
          </a:p>
          <a:p>
            <a:pPr marL="514350" indent="-514350">
              <a:buClr>
                <a:srgbClr val="C00000"/>
              </a:buClr>
              <a:buFont typeface="+mj-lt"/>
              <a:buAutoNum type="arabicPeriod"/>
            </a:pPr>
            <a:r>
              <a:rPr lang="en-US" sz="1600" b="1" dirty="0"/>
              <a:t>Leukemia</a:t>
            </a:r>
          </a:p>
          <a:p>
            <a:pPr marL="514350" indent="-514350">
              <a:buClr>
                <a:srgbClr val="C00000"/>
              </a:buClr>
              <a:buFont typeface="+mj-lt"/>
              <a:buAutoNum type="arabicPeriod"/>
            </a:pPr>
            <a:r>
              <a:rPr lang="en-US" sz="1600" b="1" dirty="0"/>
              <a:t>Lymphoma and myeloma</a:t>
            </a:r>
          </a:p>
          <a:p>
            <a:pPr marL="514350" indent="-514350">
              <a:buClr>
                <a:srgbClr val="C00000"/>
              </a:buClr>
              <a:buFont typeface="+mj-lt"/>
              <a:buAutoNum type="arabicPeriod"/>
            </a:pPr>
            <a:r>
              <a:rPr lang="en-US" sz="1600" b="1" dirty="0"/>
              <a:t>Brain and spinal cord cancers</a:t>
            </a:r>
          </a:p>
        </p:txBody>
      </p:sp>
      <p:sp>
        <p:nvSpPr>
          <p:cNvPr id="15" name="Footer Placeholder 9">
            <a:extLst>
              <a:ext uri="{FF2B5EF4-FFF2-40B4-BE49-F238E27FC236}">
                <a16:creationId xmlns:a16="http://schemas.microsoft.com/office/drawing/2014/main" id="{DF868BC6-679E-4643-86EC-DC643F0CE002}"/>
              </a:ext>
            </a:extLst>
          </p:cNvPr>
          <p:cNvSpPr>
            <a:spLocks noGrp="1"/>
          </p:cNvSpPr>
          <p:nvPr>
            <p:ph type="ftr" sz="quarter" idx="11"/>
          </p:nvPr>
        </p:nvSpPr>
        <p:spPr>
          <a:xfrm>
            <a:off x="2336800" y="6356350"/>
            <a:ext cx="8737600" cy="365125"/>
          </a:xfrm>
        </p:spPr>
        <p:txBody>
          <a:bodyPr/>
          <a:lstStyle/>
          <a:p>
            <a:r>
              <a:rPr lang="en-US" dirty="0"/>
              <a:t>Havas Lynx Group-- Dr Ashley Davies</a:t>
            </a:r>
          </a:p>
          <a:p>
            <a:endParaRPr lang="en-US" dirty="0"/>
          </a:p>
        </p:txBody>
      </p:sp>
      <p:pic>
        <p:nvPicPr>
          <p:cNvPr id="7" name="Picture 6">
            <a:extLst>
              <a:ext uri="{FF2B5EF4-FFF2-40B4-BE49-F238E27FC236}">
                <a16:creationId xmlns:a16="http://schemas.microsoft.com/office/drawing/2014/main" id="{5E8C546A-B1E4-44EF-9709-850D2CA9C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9803" y="2279634"/>
            <a:ext cx="5146254" cy="2887170"/>
          </a:xfrm>
          <a:prstGeom prst="rect">
            <a:avLst/>
          </a:prstGeom>
          <a:ln>
            <a:noFill/>
          </a:ln>
          <a:effectLst>
            <a:outerShdw blurRad="292100" dist="139700" dir="2700000" algn="tl" rotWithShape="0">
              <a:srgbClr val="333333">
                <a:alpha val="65000"/>
              </a:srgbClr>
            </a:outerShdw>
          </a:effectLst>
        </p:spPr>
      </p:pic>
      <p:sp>
        <p:nvSpPr>
          <p:cNvPr id="9" name="Rectangle 8">
            <a:extLst>
              <a:ext uri="{FF2B5EF4-FFF2-40B4-BE49-F238E27FC236}">
                <a16:creationId xmlns:a16="http://schemas.microsoft.com/office/drawing/2014/main" id="{79771399-0874-4134-8479-07688AA74224}"/>
              </a:ext>
            </a:extLst>
          </p:cNvPr>
          <p:cNvSpPr/>
          <p:nvPr/>
        </p:nvSpPr>
        <p:spPr>
          <a:xfrm>
            <a:off x="6343675" y="5078628"/>
            <a:ext cx="5146254" cy="878828"/>
          </a:xfrm>
          <a:prstGeom prst="rect">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solidFill>
                  <a:srgbClr val="002060"/>
                </a:solidFill>
              </a:rPr>
              <a:t>We can also classify cancers accordingly to where they start  in the body e.g. brain cancer </a:t>
            </a:r>
          </a:p>
        </p:txBody>
      </p:sp>
    </p:spTree>
    <p:extLst>
      <p:ext uri="{BB962C8B-B14F-4D97-AF65-F5344CB8AC3E}">
        <p14:creationId xmlns:p14="http://schemas.microsoft.com/office/powerpoint/2010/main" val="2010494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83313-15B3-48D4-A303-95A2178A6019}"/>
              </a:ext>
            </a:extLst>
          </p:cNvPr>
          <p:cNvSpPr>
            <a:spLocks noGrp="1"/>
          </p:cNvSpPr>
          <p:nvPr>
            <p:ph type="title"/>
          </p:nvPr>
        </p:nvSpPr>
        <p:spPr/>
        <p:txBody>
          <a:bodyPr>
            <a:normAutofit/>
          </a:bodyPr>
          <a:lstStyle/>
          <a:p>
            <a:r>
              <a:rPr lang="en-US" sz="2800" b="1" dirty="0">
                <a:solidFill>
                  <a:srgbClr val="002060"/>
                </a:solidFill>
                <a:effectLst>
                  <a:outerShdw blurRad="38100" dist="38100" dir="2700000" algn="tl">
                    <a:srgbClr val="000000">
                      <a:alpha val="43137"/>
                    </a:srgbClr>
                  </a:outerShdw>
                </a:effectLst>
              </a:rPr>
              <a:t>We classify cancer into disease stage</a:t>
            </a:r>
          </a:p>
        </p:txBody>
      </p:sp>
      <p:graphicFrame>
        <p:nvGraphicFramePr>
          <p:cNvPr id="5" name="Content Placeholder 4">
            <a:extLst>
              <a:ext uri="{FF2B5EF4-FFF2-40B4-BE49-F238E27FC236}">
                <a16:creationId xmlns:a16="http://schemas.microsoft.com/office/drawing/2014/main" id="{F6BAA75C-5320-4C7E-9007-E8B704C240B2}"/>
              </a:ext>
            </a:extLst>
          </p:cNvPr>
          <p:cNvGraphicFramePr>
            <a:graphicFrameLocks noGrp="1"/>
          </p:cNvGraphicFramePr>
          <p:nvPr>
            <p:ph idx="1"/>
            <p:extLst>
              <p:ext uri="{D42A27DB-BD31-4B8C-83A1-F6EECF244321}">
                <p14:modId xmlns:p14="http://schemas.microsoft.com/office/powerpoint/2010/main" val="3677694294"/>
              </p:ext>
            </p:extLst>
          </p:nvPr>
        </p:nvGraphicFramePr>
        <p:xfrm>
          <a:off x="293703" y="2018268"/>
          <a:ext cx="8033551" cy="3377707"/>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9">
            <a:extLst>
              <a:ext uri="{FF2B5EF4-FFF2-40B4-BE49-F238E27FC236}">
                <a16:creationId xmlns:a16="http://schemas.microsoft.com/office/drawing/2014/main" id="{CF46A8F3-7C16-49DF-AC34-CFEC81AF08FC}"/>
              </a:ext>
            </a:extLst>
          </p:cNvPr>
          <p:cNvSpPr>
            <a:spLocks noGrp="1"/>
          </p:cNvSpPr>
          <p:nvPr>
            <p:ph type="ftr" sz="quarter" idx="11"/>
          </p:nvPr>
        </p:nvSpPr>
        <p:spPr>
          <a:xfrm>
            <a:off x="2336800" y="6356350"/>
            <a:ext cx="8737600" cy="365125"/>
          </a:xfrm>
        </p:spPr>
        <p:txBody>
          <a:bodyPr/>
          <a:lstStyle/>
          <a:p>
            <a:r>
              <a:rPr lang="en-US" dirty="0"/>
              <a:t>Footnotes</a:t>
            </a:r>
          </a:p>
          <a:p>
            <a:r>
              <a:rPr lang="en-US" dirty="0"/>
              <a:t>Estimates are based on cases reported by NPCR registries from 2001-2014 and follow-up of patients through 2014. </a:t>
            </a:r>
          </a:p>
        </p:txBody>
      </p:sp>
      <p:pic>
        <p:nvPicPr>
          <p:cNvPr id="2050" name="Picture 2" descr="Image result for four basic stages of cancer">
            <a:extLst>
              <a:ext uri="{FF2B5EF4-FFF2-40B4-BE49-F238E27FC236}">
                <a16:creationId xmlns:a16="http://schemas.microsoft.com/office/drawing/2014/main" id="{EC8E07FF-BB7F-46EC-81D4-DD89E8C1B21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395" t="32097" r="9051" b="13785"/>
          <a:stretch/>
        </p:blipFill>
        <p:spPr bwMode="auto">
          <a:xfrm>
            <a:off x="8167465" y="2304863"/>
            <a:ext cx="3871392" cy="2568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416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CA9ED-BE4C-4F59-88FE-F98B5AEB284B}"/>
              </a:ext>
            </a:extLst>
          </p:cNvPr>
          <p:cNvSpPr>
            <a:spLocks noGrp="1"/>
          </p:cNvSpPr>
          <p:nvPr>
            <p:ph type="title"/>
          </p:nvPr>
        </p:nvSpPr>
        <p:spPr>
          <a:xfrm>
            <a:off x="838200" y="365125"/>
            <a:ext cx="10515600" cy="1325563"/>
          </a:xfrm>
        </p:spPr>
        <p:txBody>
          <a:bodyPr>
            <a:normAutofit/>
          </a:bodyPr>
          <a:lstStyle/>
          <a:p>
            <a:r>
              <a:rPr lang="en-US" sz="2800" b="1" dirty="0">
                <a:solidFill>
                  <a:srgbClr val="002060"/>
                </a:solidFill>
              </a:rPr>
              <a:t>Top 10 Cancers by Rates of New Cancer Cases</a:t>
            </a:r>
            <a:endParaRPr lang="en-US" sz="2800" dirty="0">
              <a:solidFill>
                <a:srgbClr val="002060"/>
              </a:solidFill>
            </a:endParaRPr>
          </a:p>
        </p:txBody>
      </p:sp>
      <p:sp>
        <p:nvSpPr>
          <p:cNvPr id="6" name="Footer Placeholder 9">
            <a:extLst>
              <a:ext uri="{FF2B5EF4-FFF2-40B4-BE49-F238E27FC236}">
                <a16:creationId xmlns:a16="http://schemas.microsoft.com/office/drawing/2014/main" id="{AA70623A-B15D-4C6D-9C3A-104CBFCA6B11}"/>
              </a:ext>
            </a:extLst>
          </p:cNvPr>
          <p:cNvSpPr>
            <a:spLocks noGrp="1"/>
          </p:cNvSpPr>
          <p:nvPr>
            <p:ph type="ftr" sz="quarter" idx="11"/>
          </p:nvPr>
        </p:nvSpPr>
        <p:spPr>
          <a:xfrm>
            <a:off x="1108364" y="6492875"/>
            <a:ext cx="10245436" cy="334817"/>
          </a:xfrm>
        </p:spPr>
        <p:txBody>
          <a:bodyPr/>
          <a:lstStyle/>
          <a:p>
            <a:r>
              <a:rPr lang="en-US" sz="1000" dirty="0"/>
              <a:t>In 2015, the latest year for which incidence data are available, 1,633,390 new cases of cancer were reported, and 595,919 people died of cancer in the United States. For every 100,000 people, 438 new cancer cases were reported and 159 died of cancer. </a:t>
            </a:r>
          </a:p>
          <a:p>
            <a:endParaRPr lang="en-US" sz="1000" dirty="0"/>
          </a:p>
        </p:txBody>
      </p:sp>
      <p:graphicFrame>
        <p:nvGraphicFramePr>
          <p:cNvPr id="8" name="Content Placeholder 3">
            <a:extLst>
              <a:ext uri="{FF2B5EF4-FFF2-40B4-BE49-F238E27FC236}">
                <a16:creationId xmlns:a16="http://schemas.microsoft.com/office/drawing/2014/main" id="{549B022B-C1F3-4AB0-BCE5-7E4047EFCEAB}"/>
              </a:ext>
            </a:extLst>
          </p:cNvPr>
          <p:cNvGraphicFramePr>
            <a:graphicFrameLocks/>
          </p:cNvGraphicFramePr>
          <p:nvPr>
            <p:extLst>
              <p:ext uri="{D42A27DB-BD31-4B8C-83A1-F6EECF244321}">
                <p14:modId xmlns:p14="http://schemas.microsoft.com/office/powerpoint/2010/main" val="3749183387"/>
              </p:ext>
            </p:extLst>
          </p:nvPr>
        </p:nvGraphicFramePr>
        <p:xfrm>
          <a:off x="-626616" y="2017258"/>
          <a:ext cx="9646329" cy="4149047"/>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descr="A close up of a logo&#10;&#10;Description automatically generated">
            <a:extLst>
              <a:ext uri="{FF2B5EF4-FFF2-40B4-BE49-F238E27FC236}">
                <a16:creationId xmlns:a16="http://schemas.microsoft.com/office/drawing/2014/main" id="{0D2A18F3-008F-4DBE-B1CB-97DB9DC83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162973"/>
            <a:ext cx="6040050" cy="2997051"/>
          </a:xfrm>
          <a:prstGeom prst="rect">
            <a:avLst/>
          </a:prstGeom>
        </p:spPr>
      </p:pic>
    </p:spTree>
    <p:extLst>
      <p:ext uri="{BB962C8B-B14F-4D97-AF65-F5344CB8AC3E}">
        <p14:creationId xmlns:p14="http://schemas.microsoft.com/office/powerpoint/2010/main" val="866949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855" y="581506"/>
            <a:ext cx="11085945" cy="480131"/>
          </a:xfrm>
          <a:noFill/>
        </p:spPr>
        <p:txBody>
          <a:bodyPr vert="horz" wrap="square" lIns="91440" tIns="45720" rIns="91440" bIns="45720" rtlCol="0" anchor="ctr">
            <a:spAutoFit/>
          </a:bodyPr>
          <a:lstStyle/>
          <a:p>
            <a:r>
              <a:rPr lang="en-US" sz="2800" b="1" dirty="0">
                <a:solidFill>
                  <a:srgbClr val="002060"/>
                </a:solidFill>
                <a:effectLst>
                  <a:outerShdw blurRad="38100" dist="38100" dir="2700000" algn="tl">
                    <a:srgbClr val="000000">
                      <a:alpha val="43137"/>
                    </a:srgbClr>
                  </a:outerShdw>
                </a:effectLst>
              </a:rPr>
              <a:t>Data &amp; Descriptive statistics</a:t>
            </a:r>
          </a:p>
        </p:txBody>
      </p:sp>
      <p:sp>
        <p:nvSpPr>
          <p:cNvPr id="3" name="Content Placeholder 2"/>
          <p:cNvSpPr>
            <a:spLocks noGrp="1"/>
          </p:cNvSpPr>
          <p:nvPr>
            <p:ph idx="1"/>
          </p:nvPr>
        </p:nvSpPr>
        <p:spPr>
          <a:xfrm>
            <a:off x="110836" y="1442513"/>
            <a:ext cx="6696364" cy="4708905"/>
          </a:xfrm>
        </p:spPr>
        <p:txBody>
          <a:bodyPr>
            <a:normAutofit/>
          </a:bodyPr>
          <a:lstStyle/>
          <a:p>
            <a:r>
              <a:rPr lang="en-US" sz="2000" dirty="0"/>
              <a:t>The Behavioral Risk Factor Surveillance System (BRFSS) is the nation’s premier system of health-related telephone surveys that collect state data about U.S. residents regarding their </a:t>
            </a:r>
            <a:r>
              <a:rPr lang="en-US" sz="2000" u="sng" dirty="0"/>
              <a:t>health-related risk behaviors</a:t>
            </a:r>
            <a:r>
              <a:rPr lang="en-US" sz="2000" dirty="0"/>
              <a:t>, </a:t>
            </a:r>
            <a:r>
              <a:rPr lang="en-US" sz="2000" u="sng" dirty="0"/>
              <a:t>chronic health conditions</a:t>
            </a:r>
            <a:r>
              <a:rPr lang="en-US" sz="2000" dirty="0"/>
              <a:t>, and use of preventive services</a:t>
            </a:r>
            <a:r>
              <a:rPr lang="en-US" sz="2000" dirty="0" smtClean="0"/>
              <a:t>.</a:t>
            </a:r>
            <a:r>
              <a:rPr lang="en-US" sz="2000" dirty="0">
                <a:hlinkClick r:id="rId2"/>
              </a:rPr>
              <a:t> </a:t>
            </a:r>
            <a:endParaRPr lang="en-US" sz="2000" dirty="0" smtClean="0"/>
          </a:p>
          <a:p>
            <a:r>
              <a:rPr lang="en-US" sz="2000" dirty="0" smtClean="0"/>
              <a:t>The aggregate BRFSS combined landline and cell phone dataset is built from the landline and cell phone data submitted for 2017 and includes data for 50 states, the District of Columbia, Guam, and Puerto Rico. </a:t>
            </a:r>
          </a:p>
          <a:p>
            <a:endParaRPr lang="en-US" sz="2000" dirty="0" smtClean="0"/>
          </a:p>
        </p:txBody>
      </p:sp>
      <p:pic>
        <p:nvPicPr>
          <p:cNvPr id="2050" name="Picture 2" descr="BRFSS logo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9477" y="541764"/>
            <a:ext cx="2808477" cy="7312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6724126" y="1484353"/>
            <a:ext cx="5337983" cy="4770957"/>
          </a:xfrm>
          <a:prstGeom prst="rect">
            <a:avLst/>
          </a:prstGeom>
        </p:spPr>
      </p:pic>
      <p:pic>
        <p:nvPicPr>
          <p:cNvPr id="6" name="Picture 5"/>
          <p:cNvPicPr>
            <a:picLocks noChangeAspect="1"/>
          </p:cNvPicPr>
          <p:nvPr/>
        </p:nvPicPr>
        <p:blipFill>
          <a:blip r:embed="rId5"/>
          <a:stretch>
            <a:fillRect/>
          </a:stretch>
        </p:blipFill>
        <p:spPr>
          <a:xfrm>
            <a:off x="1145593" y="4384884"/>
            <a:ext cx="4442690" cy="1679778"/>
          </a:xfrm>
          <a:prstGeom prst="rect">
            <a:avLst/>
          </a:prstGeom>
        </p:spPr>
      </p:pic>
    </p:spTree>
    <p:extLst>
      <p:ext uri="{BB962C8B-B14F-4D97-AF65-F5344CB8AC3E}">
        <p14:creationId xmlns:p14="http://schemas.microsoft.com/office/powerpoint/2010/main" val="1211144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7841"/>
            <a:ext cx="10515600" cy="480131"/>
          </a:xfrm>
          <a:noFill/>
        </p:spPr>
        <p:txBody>
          <a:bodyPr wrap="square" rtlCol="0">
            <a:spAutoFit/>
          </a:bodyPr>
          <a:lstStyle/>
          <a:p>
            <a:r>
              <a:rPr lang="en-US" sz="2800" b="1" dirty="0">
                <a:solidFill>
                  <a:srgbClr val="002060"/>
                </a:solidFill>
                <a:effectLst>
                  <a:outerShdw blurRad="38100" dist="38100" dir="2700000" algn="tl">
                    <a:srgbClr val="000000">
                      <a:alpha val="43137"/>
                    </a:srgbClr>
                  </a:outerShdw>
                </a:effectLst>
              </a:rPr>
              <a:t>Model (Multinomial Logistic Regression)</a:t>
            </a:r>
          </a:p>
        </p:txBody>
      </p:sp>
      <p:sp>
        <p:nvSpPr>
          <p:cNvPr id="3" name="Content Placeholder 2"/>
          <p:cNvSpPr>
            <a:spLocks noGrp="1"/>
          </p:cNvSpPr>
          <p:nvPr>
            <p:ph idx="1"/>
          </p:nvPr>
        </p:nvSpPr>
        <p:spPr>
          <a:xfrm>
            <a:off x="838200" y="1825625"/>
            <a:ext cx="10934198" cy="4131830"/>
          </a:xfrm>
        </p:spPr>
        <p:txBody>
          <a:bodyPr>
            <a:normAutofit/>
          </a:bodyPr>
          <a:lstStyle/>
          <a:p>
            <a:r>
              <a:rPr lang="en-US" dirty="0"/>
              <a:t>Logistic regression is a model of probability so we can use it to predict the probability of something</a:t>
            </a:r>
            <a:r>
              <a:rPr lang="en-US" dirty="0" smtClean="0"/>
              <a:t>.</a:t>
            </a:r>
          </a:p>
          <a:p>
            <a:r>
              <a:rPr lang="en-US" dirty="0" smtClean="0"/>
              <a:t>The model is </a:t>
            </a:r>
            <a:r>
              <a:rPr lang="en-US" dirty="0"/>
              <a:t>used to study quantitative relations between the happening of cancer and many risk factors</a:t>
            </a:r>
            <a:r>
              <a:rPr lang="en-US" dirty="0" smtClean="0"/>
              <a:t>.</a:t>
            </a:r>
          </a:p>
          <a:p>
            <a:pPr marL="0" indent="0">
              <a:buNone/>
            </a:pPr>
            <a:endParaRPr lang="en-US" sz="2400" dirty="0" smtClean="0"/>
          </a:p>
        </p:txBody>
      </p:sp>
      <p:graphicFrame>
        <p:nvGraphicFramePr>
          <p:cNvPr id="5" name="Diagram 4"/>
          <p:cNvGraphicFramePr/>
          <p:nvPr>
            <p:extLst/>
          </p:nvPr>
        </p:nvGraphicFramePr>
        <p:xfrm>
          <a:off x="1238897" y="3523129"/>
          <a:ext cx="10289715" cy="3026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5465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webextensions/_rels/webextension1.xml.rels><?xml version="1.0" encoding="UTF-8" standalone="yes"?>
<Relationships xmlns="http://schemas.openxmlformats.org/package/2006/relationships"><Relationship Id="rId1" Type="http://schemas.openxmlformats.org/officeDocument/2006/relationships/image" Target="../media/image16.png"/></Relationships>
</file>

<file path=ppt/webextensions/webextension1.xml><?xml version="1.0" encoding="utf-8"?>
<we:webextension xmlns:we="http://schemas.microsoft.com/office/webextensions/webextension/2010/11" id="{43F804AB-293C-4F9A-A6DE-EC0A0D733E1F}">
  <we:reference id="wa104295828" version="1.6.0.0" store="en-U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ca.mydataproject.com/admin/&quot;,&quot;values&quot;:{},&quot;data&quot;:{&quot;uri&quot;:&quot;ca.mydataproject.com/admin/&quot;},&quot;secure&quot;:false}],&quot;name&quot;:&quot;ca.mydataproject.com/admin/&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Integral</Template>
  <TotalTime>3908</TotalTime>
  <Words>688</Words>
  <Application>Microsoft Office PowerPoint</Application>
  <PresentationFormat>Widescreen</PresentationFormat>
  <Paragraphs>165</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head light </vt:lpstr>
      <vt:lpstr>Calibri Light</vt:lpstr>
      <vt:lpstr>var(--jp-code-font-family)</vt:lpstr>
      <vt:lpstr>Office Theme</vt:lpstr>
      <vt:lpstr>PowerPoint Presentation</vt:lpstr>
      <vt:lpstr>If you were born after 1960…</vt:lpstr>
      <vt:lpstr>PowerPoint Presentation</vt:lpstr>
      <vt:lpstr>What even is cancer?!</vt:lpstr>
      <vt:lpstr>We class cancer by cell type </vt:lpstr>
      <vt:lpstr>We classify cancer into disease stage</vt:lpstr>
      <vt:lpstr>Top 10 Cancers by Rates of New Cancer Cases</vt:lpstr>
      <vt:lpstr>Data &amp; Descriptive statistics</vt:lpstr>
      <vt:lpstr>Model (Multinomial Logistic Regression)</vt:lpstr>
      <vt:lpstr>PowerPoint Presentation</vt:lpstr>
      <vt:lpstr>Predictive Description</vt:lpstr>
      <vt:lpstr>PowerPoint Presentation</vt:lpstr>
      <vt:lpstr>PowerPoint Presentation</vt:lpstr>
      <vt:lpstr>Resources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Daria Diaby</dc:creator>
  <cp:lastModifiedBy>Aziz Isamedinov</cp:lastModifiedBy>
  <cp:revision>54</cp:revision>
  <dcterms:created xsi:type="dcterms:W3CDTF">2019-05-12T04:59:59Z</dcterms:created>
  <dcterms:modified xsi:type="dcterms:W3CDTF">2019-05-18T13:57:43Z</dcterms:modified>
</cp:coreProperties>
</file>